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64" r:id="rId3"/>
    <p:sldId id="265" r:id="rId4"/>
    <p:sldId id="291" r:id="rId5"/>
    <p:sldId id="266" r:id="rId6"/>
    <p:sldId id="280" r:id="rId7"/>
    <p:sldId id="283" r:id="rId8"/>
    <p:sldId id="281" r:id="rId9"/>
    <p:sldId id="282" r:id="rId10"/>
    <p:sldId id="274" r:id="rId11"/>
    <p:sldId id="284" r:id="rId12"/>
    <p:sldId id="277" r:id="rId13"/>
    <p:sldId id="279" r:id="rId14"/>
    <p:sldId id="289" r:id="rId15"/>
    <p:sldId id="286" r:id="rId16"/>
    <p:sldId id="287" r:id="rId17"/>
    <p:sldId id="288" r:id="rId18"/>
    <p:sldId id="285" r:id="rId19"/>
    <p:sldId id="290" r:id="rId20"/>
    <p:sldId id="292" r:id="rId21"/>
    <p:sldId id="293" r:id="rId22"/>
    <p:sldId id="294" r:id="rId23"/>
    <p:sldId id="295" r:id="rId24"/>
    <p:sldId id="297" r:id="rId25"/>
  </p:sldIdLst>
  <p:sldSz cx="13004800" cy="9753600"/>
  <p:notesSz cx="6858000" cy="9144000"/>
  <p:defaultTextStyle>
    <a:lvl1pPr algn="ctr" defTabSz="584200">
      <a:defRPr sz="3600">
        <a:solidFill>
          <a:srgbClr val="6C6963"/>
        </a:solidFill>
        <a:latin typeface="+mn-lt"/>
        <a:ea typeface="+mn-ea"/>
        <a:cs typeface="+mn-cs"/>
        <a:sym typeface="Hoefler Text"/>
      </a:defRPr>
    </a:lvl1pPr>
    <a:lvl2pPr indent="342900" algn="ctr" defTabSz="584200">
      <a:defRPr sz="3600">
        <a:solidFill>
          <a:srgbClr val="6C6963"/>
        </a:solidFill>
        <a:latin typeface="+mn-lt"/>
        <a:ea typeface="+mn-ea"/>
        <a:cs typeface="+mn-cs"/>
        <a:sym typeface="Hoefler Text"/>
      </a:defRPr>
    </a:lvl2pPr>
    <a:lvl3pPr indent="685800" algn="ctr" defTabSz="584200">
      <a:defRPr sz="3600">
        <a:solidFill>
          <a:srgbClr val="6C6963"/>
        </a:solidFill>
        <a:latin typeface="+mn-lt"/>
        <a:ea typeface="+mn-ea"/>
        <a:cs typeface="+mn-cs"/>
        <a:sym typeface="Hoefler Text"/>
      </a:defRPr>
    </a:lvl3pPr>
    <a:lvl4pPr indent="1028700" algn="ctr" defTabSz="584200">
      <a:defRPr sz="3600">
        <a:solidFill>
          <a:srgbClr val="6C6963"/>
        </a:solidFill>
        <a:latin typeface="+mn-lt"/>
        <a:ea typeface="+mn-ea"/>
        <a:cs typeface="+mn-cs"/>
        <a:sym typeface="Hoefler Text"/>
      </a:defRPr>
    </a:lvl4pPr>
    <a:lvl5pPr indent="1371600" algn="ctr" defTabSz="584200">
      <a:defRPr sz="3600">
        <a:solidFill>
          <a:srgbClr val="6C6963"/>
        </a:solidFill>
        <a:latin typeface="+mn-lt"/>
        <a:ea typeface="+mn-ea"/>
        <a:cs typeface="+mn-cs"/>
        <a:sym typeface="Hoefler Text"/>
      </a:defRPr>
    </a:lvl5pPr>
    <a:lvl6pPr indent="1714500" algn="ctr" defTabSz="584200">
      <a:defRPr sz="3600">
        <a:solidFill>
          <a:srgbClr val="6C6963"/>
        </a:solidFill>
        <a:latin typeface="+mn-lt"/>
        <a:ea typeface="+mn-ea"/>
        <a:cs typeface="+mn-cs"/>
        <a:sym typeface="Hoefler Text"/>
      </a:defRPr>
    </a:lvl6pPr>
    <a:lvl7pPr indent="2057400" algn="ctr" defTabSz="584200">
      <a:defRPr sz="3600">
        <a:solidFill>
          <a:srgbClr val="6C6963"/>
        </a:solidFill>
        <a:latin typeface="+mn-lt"/>
        <a:ea typeface="+mn-ea"/>
        <a:cs typeface="+mn-cs"/>
        <a:sym typeface="Hoefler Text"/>
      </a:defRPr>
    </a:lvl7pPr>
    <a:lvl8pPr indent="2400300" algn="ctr" defTabSz="584200">
      <a:defRPr sz="3600">
        <a:solidFill>
          <a:srgbClr val="6C6963"/>
        </a:solidFill>
        <a:latin typeface="+mn-lt"/>
        <a:ea typeface="+mn-ea"/>
        <a:cs typeface="+mn-cs"/>
        <a:sym typeface="Hoefler Text"/>
      </a:defRPr>
    </a:lvl8pPr>
    <a:lvl9pPr indent="2743200" algn="ctr" defTabSz="584200">
      <a:defRPr sz="3600">
        <a:solidFill>
          <a:srgbClr val="6C6963"/>
        </a:solidFill>
        <a:latin typeface="+mn-lt"/>
        <a:ea typeface="+mn-ea"/>
        <a:cs typeface="+mn-cs"/>
        <a:sym typeface="Hoefler Text"/>
      </a:defRPr>
    </a:lvl9pPr>
  </p:defaultTextStyle>
  <p:extLs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5E5E5E"/>
        </a:fontRef>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a:tcStyle>
        <a:tcBdr/>
        <a:fill>
          <a:solidFill>
            <a:srgbClr val="C4C1BA">
              <a:alpha val="25000"/>
            </a:srgbClr>
          </a:solidFill>
        </a:fill>
      </a:tcStyle>
    </a:band2H>
    <a:firstCol>
      <a:tcTxStyle>
        <a:fontRef idx="minor">
          <a:srgbClr val="5E5E5E"/>
        </a:fontRef>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tcStyle>
    </a:firstCol>
    <a:lastRow>
      <a:tcTxStyle>
        <a:fontRef idx="minor">
          <a:srgbClr val="5E5E5E"/>
        </a:fontRef>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a:fontRef idx="minor">
          <a:srgbClr val="5E5E5E"/>
        </a:fontRef>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tcStyle>
    </a:firstRow>
  </a:tblStyle>
  <a:tblStyle styleId="{C7B018BB-80A7-4F77-B60F-C8B233D01FF8}" styleName="">
    <a:tblBg/>
    <a:wholeTbl>
      <a:tcTxStyle>
        <a:fontRef idx="minor">
          <a:srgbClr val="3C5F5E"/>
        </a:fontRef>
        <a:srgbClr val="3C5F5E"/>
      </a:tcTxStyle>
      <a:tcStyle>
        <a:tcBdr>
          <a:left>
            <a:ln w="12700" cap="flat">
              <a:noFill/>
              <a:miter lim="400000"/>
            </a:ln>
          </a:left>
          <a:right>
            <a:ln w="12700" cap="flat">
              <a:noFill/>
              <a:miter lim="400000"/>
            </a:ln>
          </a:right>
          <a:top>
            <a:ln w="12700" cap="flat">
              <a:solidFill>
                <a:srgbClr val="3C5F5E"/>
              </a:solidFill>
              <a:prstDash val="solid"/>
              <a:miter lim="400000"/>
            </a:ln>
          </a:top>
          <a:bottom>
            <a:ln w="12700" cap="flat">
              <a:solidFill>
                <a:srgbClr val="3C5F5E"/>
              </a:solidFill>
              <a:prstDash val="solid"/>
              <a:miter lim="400000"/>
            </a:ln>
          </a:bottom>
          <a:insideH>
            <a:ln w="12700" cap="flat">
              <a:solidFill>
                <a:srgbClr val="3C5F5E"/>
              </a:solidFill>
              <a:prstDash val="solid"/>
              <a:miter lim="400000"/>
            </a:ln>
          </a:insideH>
          <a:insideV>
            <a:ln w="12700" cap="flat">
              <a:noFill/>
              <a:miter lim="400000"/>
            </a:ln>
          </a:insideV>
        </a:tcBdr>
        <a:fill>
          <a:noFill/>
        </a:fill>
      </a:tcStyle>
    </a:wholeTbl>
    <a:band2H>
      <a:tcTxStyle/>
      <a:tcStyle>
        <a:tcBdr/>
        <a:fill>
          <a:solidFill>
            <a:srgbClr val="C4C1BA">
              <a:alpha val="25000"/>
            </a:srgbClr>
          </a:solidFill>
        </a:fill>
      </a:tcStyle>
    </a:band2H>
    <a:firstCol>
      <a:tcTxStyle>
        <a:fontRef idx="minor">
          <a:srgbClr val="3C5F5E"/>
        </a:fontRef>
        <a:srgbClr val="3C5F5E"/>
      </a:tcTxStyle>
      <a:tcStyle>
        <a:tcBdr>
          <a:left>
            <a:ln w="12700" cap="flat">
              <a:noFill/>
              <a:miter lim="400000"/>
            </a:ln>
          </a:left>
          <a:right>
            <a:ln w="12700" cap="flat">
              <a:solidFill>
                <a:srgbClr val="3C5F5E"/>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a:fontRef idx="minor">
          <a:srgbClr val="3C5F5E"/>
        </a:fontRef>
        <a:srgbClr val="3C5F5E"/>
      </a:tcTxStyle>
      <a:tcStyle>
        <a:tcBdr>
          <a:left>
            <a:ln w="12700" cap="flat">
              <a:noFill/>
              <a:miter lim="400000"/>
            </a:ln>
          </a:left>
          <a:right>
            <a:ln w="12700" cap="flat">
              <a:noFill/>
              <a:miter lim="400000"/>
            </a:ln>
          </a:right>
          <a:top>
            <a:ln w="25400" cap="flat">
              <a:solidFill>
                <a:srgbClr val="3C5F5E"/>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3C5F5E"/>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a:fontRef idx="minor">
          <a:srgbClr val="5E5E5E"/>
        </a:fontRef>
        <a:srgbClr val="5E5E5E"/>
      </a:tcTxStyle>
      <a:tcStyle>
        <a:tcBdr>
          <a:left>
            <a:ln w="12700" cap="flat">
              <a:solidFill>
                <a:srgbClr val="354851"/>
              </a:solidFill>
              <a:prstDash val="solid"/>
              <a:miter lim="400000"/>
            </a:ln>
          </a:left>
          <a:right>
            <a:ln w="12700" cap="flat">
              <a:solidFill>
                <a:srgbClr val="354851"/>
              </a:solidFill>
              <a:prstDash val="solid"/>
              <a:miter lim="400000"/>
            </a:ln>
          </a:right>
          <a:top>
            <a:ln w="12700" cap="flat">
              <a:solidFill>
                <a:srgbClr val="354851"/>
              </a:solidFill>
              <a:prstDash val="solid"/>
              <a:miter lim="400000"/>
            </a:ln>
          </a:top>
          <a:bottom>
            <a:ln w="12700" cap="flat">
              <a:solidFill>
                <a:srgbClr val="354851"/>
              </a:solidFill>
              <a:prstDash val="solid"/>
              <a:miter lim="400000"/>
            </a:ln>
          </a:bottom>
          <a:insideH>
            <a:ln w="12700" cap="flat">
              <a:solidFill>
                <a:srgbClr val="354851"/>
              </a:solidFill>
              <a:prstDash val="solid"/>
              <a:miter lim="400000"/>
            </a:ln>
          </a:insideH>
          <a:insideV>
            <a:ln w="12700" cap="flat">
              <a:solidFill>
                <a:srgbClr val="354851"/>
              </a:solidFill>
              <a:prstDash val="solid"/>
              <a:miter lim="400000"/>
            </a:ln>
          </a:insideV>
        </a:tcBdr>
        <a:fill>
          <a:noFill/>
        </a:fill>
      </a:tcStyle>
    </a:wholeTbl>
    <a:band2H>
      <a:tcTxStyle/>
      <a:tcStyle>
        <a:tcBdr/>
        <a:fill>
          <a:solidFill>
            <a:srgbClr val="E1E0DA"/>
          </a:solidFill>
        </a:fill>
      </a:tcStyle>
    </a:band2H>
    <a:firstCol>
      <a:tcTxStyle>
        <a:fontRef idx="minor">
          <a:srgbClr val="FFFFFF"/>
        </a:fontRef>
        <a:srgbClr val="FFFFFF"/>
      </a:tcTxStyle>
      <a:tcStyle>
        <a:tcBdr>
          <a:left>
            <a:ln w="12700" cap="flat">
              <a:solidFill>
                <a:srgbClr val="354851"/>
              </a:solidFill>
              <a:prstDash val="solid"/>
              <a:miter lim="400000"/>
            </a:ln>
          </a:left>
          <a:right>
            <a:ln w="12700" cap="flat">
              <a:noFill/>
              <a:miter lim="400000"/>
            </a:ln>
          </a:right>
          <a:top>
            <a:ln w="12700" cap="flat">
              <a:solidFill>
                <a:srgbClr val="354851"/>
              </a:solidFill>
              <a:prstDash val="solid"/>
              <a:miter lim="400000"/>
            </a:ln>
          </a:top>
          <a:bottom>
            <a:ln w="12700" cap="flat">
              <a:solidFill>
                <a:srgbClr val="354851"/>
              </a:solidFill>
              <a:prstDash val="solid"/>
              <a:miter lim="400000"/>
            </a:ln>
          </a:bottom>
          <a:insideH>
            <a:ln w="12700" cap="flat">
              <a:solidFill>
                <a:srgbClr val="354851"/>
              </a:solidFill>
              <a:prstDash val="solid"/>
              <a:miter lim="400000"/>
            </a:ln>
          </a:insideH>
          <a:insideV>
            <a:ln w="12700" cap="flat">
              <a:noFill/>
              <a:miter lim="400000"/>
            </a:ln>
          </a:insideV>
        </a:tcBdr>
        <a:fill>
          <a:solidFill>
            <a:srgbClr val="979E9E"/>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354851"/>
              </a:solidFill>
              <a:prstDash val="solid"/>
              <a:miter lim="400000"/>
            </a:ln>
          </a:bottom>
          <a:insideH>
            <a:ln w="12700" cap="flat">
              <a:noFill/>
              <a:miter lim="400000"/>
            </a:ln>
          </a:insideH>
          <a:insideV>
            <a:ln w="12700" cap="flat">
              <a:noFill/>
              <a:miter lim="400000"/>
            </a:ln>
          </a:insideV>
        </a:tcBdr>
        <a:fill>
          <a:solidFill>
            <a:srgbClr val="5D7784"/>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354851"/>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D7784"/>
          </a:solidFill>
        </a:fill>
      </a:tcStyle>
    </a:firstRow>
  </a:tblStyle>
  <a:tblStyle styleId="{CF821DB8-F4EB-4A41-A1BA-3FCAFE7338EE}" styleName="">
    <a:tblBg/>
    <a:wholeTbl>
      <a:tcTxStyle>
        <a:fontRef idx="minor">
          <a:srgbClr val="5E5E5E"/>
        </a:fontRef>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a:tcStyle>
        <a:tcBdr/>
        <a:fill>
          <a:solidFill>
            <a:srgbClr val="E6E4D7"/>
          </a:solidFill>
        </a:fill>
      </a:tcStyle>
    </a:band2H>
    <a:firstCol>
      <a:tcTxStyle>
        <a:fontRef idx="minor">
          <a:srgbClr val="5D3C1B"/>
        </a:fontRef>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a:fontRef idx="minor">
          <a:srgbClr val="5D3C1B"/>
        </a:fontRef>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a:fontRef idx="minor">
          <a:srgbClr val="5D3C1B"/>
        </a:fontRef>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a:fontRef idx="minor">
          <a:srgbClr val="5E5E5E"/>
        </a:fontRef>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a:tcStyle>
        <a:tcBdr/>
        <a:fill>
          <a:solidFill>
            <a:srgbClr val="E4E1D9"/>
          </a:solidFill>
        </a:fill>
      </a:tcStyle>
    </a:band2H>
    <a:firstCol>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a:fontRef idx="minor">
          <a:srgbClr val="5E5E5E"/>
        </a:fontRef>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a:tcStyle>
        <a:tcBdr/>
        <a:fill>
          <a:solidFill>
            <a:srgbClr val="FFFFFF">
              <a:alpha val="50000"/>
            </a:srgbClr>
          </a:solidFill>
        </a:fill>
      </a:tcStyle>
    </a:band2H>
    <a:firstCol>
      <a:tcTxStyle>
        <a:fontRef idx="minor">
          <a:srgbClr val="5D3C1B"/>
        </a:fontRef>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a:fontRef idx="minor">
          <a:srgbClr val="5D3C1B"/>
        </a:fontRef>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a:fontRef idx="minor">
          <a:srgbClr val="5D3C1B"/>
        </a:fontRef>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 styleId="{8F44A2F1-9E1F-4B54-A3A2-5F16C0AD49E2}" styleName="">
    <a:tblBg/>
    <a:wholeTbl>
      <a:tcTxStyle b="off" i="off">
        <a:fontRef idx="minor">
          <a:srgbClr val="767367"/>
        </a:fontRef>
        <a:srgbClr val="767367"/>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a:tcStyle>
        <a:tcBdr/>
        <a:fill>
          <a:solidFill>
            <a:srgbClr val="C4BEA8">
              <a:alpha val="26000"/>
            </a:srgbClr>
          </a:solidFill>
        </a:fill>
      </a:tcStyle>
    </a:band2H>
    <a:firstCol>
      <a:tcTxStyle b="off" i="off">
        <a:fontRef idx="minor">
          <a:srgbClr val="72707B"/>
        </a:fontRef>
        <a:srgbClr val="72707B"/>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tcStyle>
    </a:firstCol>
    <a:lastRow>
      <a:tcTxStyle b="off" i="off">
        <a:fontRef idx="minor">
          <a:srgbClr val="72707B"/>
        </a:fontRef>
        <a:srgbClr val="72707B"/>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tcStyle>
    </a:lastRow>
    <a:firstRow>
      <a:tcTxStyle b="off" i="off">
        <a:fontRef idx="minor">
          <a:srgbClr val="72707B"/>
        </a:fontRef>
        <a:srgbClr val="72707B"/>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2"/>
  </p:normalViewPr>
  <p:slideViewPr>
    <p:cSldViewPr snapToGrid="0" snapToObjects="1" showGuides="1">
      <p:cViewPr varScale="1">
        <p:scale>
          <a:sx n="83" d="100"/>
          <a:sy n="83" d="100"/>
        </p:scale>
        <p:origin x="1488" y="224"/>
      </p:cViewPr>
      <p:guideLst>
        <p:guide orient="horz" pos="3072"/>
        <p:guide pos="409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hape 1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4" name="Shape 1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11410504"/>
      </p:ext>
    </p:extLst>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5" name="Shape 5"/>
          <p:cNvSpPr>
            <a:spLocks noGrp="1"/>
          </p:cNvSpPr>
          <p:nvPr>
            <p:ph type="title"/>
          </p:nvPr>
        </p:nvSpPr>
        <p:spPr>
          <a:prstGeom prst="rect">
            <a:avLst/>
          </a:prstGeom>
        </p:spPr>
        <p:txBody>
          <a:bodyPr/>
          <a:lstStyle/>
          <a:p>
            <a:pPr lvl="0">
              <a:defRPr sz="1800">
                <a:solidFill>
                  <a:srgbClr val="000000"/>
                </a:solidFill>
                <a:effectLst/>
              </a:defRPr>
            </a:pPr>
            <a:r>
              <a:rPr sz="7800">
                <a:solidFill>
                  <a:srgbClr val="767367"/>
                </a:solidFill>
                <a:effectLst>
                  <a:outerShdw blurRad="63500" dist="12700" dir="5400000" rotWithShape="0">
                    <a:srgbClr val="000000">
                      <a:alpha val="30000"/>
                    </a:srgbClr>
                  </a:outerShdw>
                </a:effectLst>
              </a:rPr>
              <a:t>Title Text</a:t>
            </a:r>
          </a:p>
        </p:txBody>
      </p:sp>
      <p:sp>
        <p:nvSpPr>
          <p:cNvPr id="6" name="Shape 6"/>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5E5E5E"/>
                </a:solidFill>
              </a:rPr>
              <a:t>Body Level One</a:t>
            </a:r>
          </a:p>
          <a:p>
            <a:pPr lvl="1">
              <a:defRPr sz="1800">
                <a:solidFill>
                  <a:srgbClr val="000000"/>
                </a:solidFill>
              </a:defRPr>
            </a:pPr>
            <a:r>
              <a:rPr sz="3600">
                <a:solidFill>
                  <a:srgbClr val="5E5E5E"/>
                </a:solidFill>
              </a:rPr>
              <a:t>Body Level Two</a:t>
            </a:r>
          </a:p>
          <a:p>
            <a:pPr lvl="2">
              <a:defRPr sz="1800">
                <a:solidFill>
                  <a:srgbClr val="000000"/>
                </a:solidFill>
              </a:defRPr>
            </a:pPr>
            <a:r>
              <a:rPr sz="3600">
                <a:solidFill>
                  <a:srgbClr val="5E5E5E"/>
                </a:solidFill>
              </a:rPr>
              <a:t>Body Level Three</a:t>
            </a:r>
          </a:p>
          <a:p>
            <a:pPr lvl="3">
              <a:defRPr sz="1800">
                <a:solidFill>
                  <a:srgbClr val="000000"/>
                </a:solidFill>
              </a:defRPr>
            </a:pPr>
            <a:r>
              <a:rPr sz="3600">
                <a:solidFill>
                  <a:srgbClr val="5E5E5E"/>
                </a:solidFill>
              </a:rPr>
              <a:t>Body Level Four</a:t>
            </a:r>
          </a:p>
          <a:p>
            <a:pPr lvl="4">
              <a:defRPr sz="1800">
                <a:solidFill>
                  <a:srgbClr val="000000"/>
                </a:solidFill>
              </a:defRPr>
            </a:pPr>
            <a:r>
              <a:rPr sz="3600">
                <a:solidFill>
                  <a:srgbClr val="5E5E5E"/>
                </a:solidFill>
              </a:rP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solidFill>
                  <a:srgbClr val="000000"/>
                </a:solidFill>
                <a:effectLst/>
              </a:defRPr>
            </a:pPr>
            <a:r>
              <a:rPr sz="7800">
                <a:solidFill>
                  <a:srgbClr val="767367"/>
                </a:solidFill>
                <a:effectLst>
                  <a:outerShdw blurRad="63500" dist="12700" dir="5400000" rotWithShape="0">
                    <a:srgbClr val="000000">
                      <a:alpha val="30000"/>
                    </a:srgbClr>
                  </a:outerShdw>
                </a:effectLst>
              </a:rPr>
              <a:t>Title Text</a:t>
            </a:r>
          </a:p>
        </p:txBody>
      </p:sp>
      <p:sp>
        <p:nvSpPr>
          <p:cNvPr id="12" name="Shape 12"/>
          <p:cNvSpPr>
            <a:spLocks noGrp="1"/>
          </p:cNvSpPr>
          <p:nvPr>
            <p:ph type="body" idx="1"/>
          </p:nvPr>
        </p:nvSpPr>
        <p:spPr>
          <a:prstGeom prst="rect">
            <a:avLst/>
          </a:prstGeom>
        </p:spPr>
        <p:txBody>
          <a:bodyPr lIns="50800" tIns="50800" rIns="50800" bIns="50800" numCol="1" spcCol="38100" anchor="ct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5E5E5E"/>
                </a:solidFill>
              </a:rPr>
              <a:t>Body Level One</a:t>
            </a:r>
          </a:p>
          <a:p>
            <a:pPr lvl="1">
              <a:defRPr sz="1800">
                <a:solidFill>
                  <a:srgbClr val="000000"/>
                </a:solidFill>
              </a:defRPr>
            </a:pPr>
            <a:r>
              <a:rPr sz="3600">
                <a:solidFill>
                  <a:srgbClr val="5E5E5E"/>
                </a:solidFill>
              </a:rPr>
              <a:t>Body Level Two</a:t>
            </a:r>
          </a:p>
          <a:p>
            <a:pPr lvl="2">
              <a:defRPr sz="1800">
                <a:solidFill>
                  <a:srgbClr val="000000"/>
                </a:solidFill>
              </a:defRPr>
            </a:pPr>
            <a:r>
              <a:rPr sz="3600">
                <a:solidFill>
                  <a:srgbClr val="5E5E5E"/>
                </a:solidFill>
              </a:rPr>
              <a:t>Body Level Three</a:t>
            </a:r>
          </a:p>
          <a:p>
            <a:pPr lvl="3">
              <a:defRPr sz="1800">
                <a:solidFill>
                  <a:srgbClr val="000000"/>
                </a:solidFill>
              </a:defRPr>
            </a:pPr>
            <a:r>
              <a:rPr sz="3600">
                <a:solidFill>
                  <a:srgbClr val="5E5E5E"/>
                </a:solidFill>
              </a:rPr>
              <a:t>Body Level Four</a:t>
            </a:r>
          </a:p>
          <a:p>
            <a:pPr lvl="4">
              <a:defRPr sz="1800">
                <a:solidFill>
                  <a:srgbClr val="000000"/>
                </a:solidFill>
              </a:defRPr>
            </a:pPr>
            <a:r>
              <a:rPr sz="3600">
                <a:solidFill>
                  <a:srgbClr val="5E5E5E"/>
                </a:solid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87400" y="254000"/>
            <a:ext cx="11430000" cy="2438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0">
              <a:defRPr sz="1800">
                <a:solidFill>
                  <a:srgbClr val="000000"/>
                </a:solidFill>
                <a:effectLst/>
              </a:defRPr>
            </a:pPr>
            <a:r>
              <a:rPr sz="7800">
                <a:solidFill>
                  <a:srgbClr val="767367"/>
                </a:solidFill>
                <a:effectLst>
                  <a:outerShdw blurRad="63500" dist="12700" dir="5400000" rotWithShape="0">
                    <a:srgbClr val="000000">
                      <a:alpha val="30000"/>
                    </a:srgbClr>
                  </a:outerShdw>
                </a:effectLst>
              </a:rPr>
              <a:t>Title Text</a:t>
            </a:r>
          </a:p>
        </p:txBody>
      </p:sp>
      <p:sp>
        <p:nvSpPr>
          <p:cNvPr id="3" name="Shape 3"/>
          <p:cNvSpPr>
            <a:spLocks noGrp="1"/>
          </p:cNvSpPr>
          <p:nvPr>
            <p:ph type="body" idx="1"/>
          </p:nvPr>
        </p:nvSpPr>
        <p:spPr>
          <a:xfrm>
            <a:off x="787400" y="2768600"/>
            <a:ext cx="11430000" cy="5715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2" spcCol="571500"/>
          <a:lstStyle>
            <a:lvl1pPr>
              <a:buBlip>
                <a:blip r:embed="rId5"/>
              </a:buBlip>
            </a:lvl1pPr>
            <a:lvl2pPr>
              <a:buBlip>
                <a:blip r:embed="rId5"/>
              </a:buBlip>
            </a:lvl2pPr>
            <a:lvl3pPr>
              <a:buBlip>
                <a:blip r:embed="rId5"/>
              </a:buBlip>
            </a:lvl3pPr>
            <a:lvl4pPr>
              <a:buBlip>
                <a:blip r:embed="rId5"/>
              </a:buBlip>
            </a:lvl4pPr>
            <a:lvl5pPr>
              <a:buBlip>
                <a:blip r:embed="rId5"/>
              </a:buBlip>
            </a:lvl5pPr>
          </a:lstStyle>
          <a:p>
            <a:pPr lvl="0">
              <a:defRPr sz="1800">
                <a:solidFill>
                  <a:srgbClr val="000000"/>
                </a:solidFill>
              </a:defRPr>
            </a:pPr>
            <a:r>
              <a:rPr sz="3600">
                <a:solidFill>
                  <a:srgbClr val="5E5E5E"/>
                </a:solidFill>
              </a:rPr>
              <a:t>Body Level One</a:t>
            </a:r>
          </a:p>
          <a:p>
            <a:pPr lvl="1">
              <a:defRPr sz="1800">
                <a:solidFill>
                  <a:srgbClr val="000000"/>
                </a:solidFill>
              </a:defRPr>
            </a:pPr>
            <a:r>
              <a:rPr sz="3600">
                <a:solidFill>
                  <a:srgbClr val="5E5E5E"/>
                </a:solidFill>
              </a:rPr>
              <a:t>Body Level Two</a:t>
            </a:r>
          </a:p>
          <a:p>
            <a:pPr lvl="2">
              <a:defRPr sz="1800">
                <a:solidFill>
                  <a:srgbClr val="000000"/>
                </a:solidFill>
              </a:defRPr>
            </a:pPr>
            <a:r>
              <a:rPr sz="3600">
                <a:solidFill>
                  <a:srgbClr val="5E5E5E"/>
                </a:solidFill>
              </a:rPr>
              <a:t>Body Level Three</a:t>
            </a:r>
          </a:p>
          <a:p>
            <a:pPr lvl="3">
              <a:defRPr sz="1800">
                <a:solidFill>
                  <a:srgbClr val="000000"/>
                </a:solidFill>
              </a:defRPr>
            </a:pPr>
            <a:r>
              <a:rPr sz="3600">
                <a:solidFill>
                  <a:srgbClr val="5E5E5E"/>
                </a:solidFill>
              </a:rPr>
              <a:t>Body Level Four</a:t>
            </a:r>
          </a:p>
          <a:p>
            <a:pPr lvl="4">
              <a:defRPr sz="1800">
                <a:solidFill>
                  <a:srgbClr val="000000"/>
                </a:solidFill>
              </a:defRPr>
            </a:pPr>
            <a:r>
              <a:rPr sz="3600">
                <a:solidFill>
                  <a:srgbClr val="5E5E5E"/>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ransition spd="med"/>
  <p:txStyles>
    <p:titleStyle>
      <a:lvl1pPr algn="ctr" defTabSz="584200">
        <a:defRPr sz="7800">
          <a:solidFill>
            <a:srgbClr val="767367"/>
          </a:solidFill>
          <a:effectLst>
            <a:outerShdw blurRad="63500" dist="12700" dir="5400000" rotWithShape="0">
              <a:srgbClr val="000000">
                <a:alpha val="30000"/>
              </a:srgbClr>
            </a:outerShdw>
          </a:effectLst>
          <a:latin typeface="+mj-lt"/>
          <a:ea typeface="+mj-ea"/>
          <a:cs typeface="+mj-cs"/>
          <a:sym typeface="Baskerville"/>
        </a:defRPr>
      </a:lvl1pPr>
      <a:lvl2pPr indent="228600" algn="ctr" defTabSz="584200">
        <a:defRPr sz="7800">
          <a:solidFill>
            <a:srgbClr val="767367"/>
          </a:solidFill>
          <a:effectLst>
            <a:outerShdw blurRad="63500" dist="12700" dir="5400000" rotWithShape="0">
              <a:srgbClr val="000000">
                <a:alpha val="30000"/>
              </a:srgbClr>
            </a:outerShdw>
          </a:effectLst>
          <a:latin typeface="+mj-lt"/>
          <a:ea typeface="+mj-ea"/>
          <a:cs typeface="+mj-cs"/>
          <a:sym typeface="Baskerville"/>
        </a:defRPr>
      </a:lvl2pPr>
      <a:lvl3pPr indent="457200" algn="ctr" defTabSz="584200">
        <a:defRPr sz="7800">
          <a:solidFill>
            <a:srgbClr val="767367"/>
          </a:solidFill>
          <a:effectLst>
            <a:outerShdw blurRad="63500" dist="12700" dir="5400000" rotWithShape="0">
              <a:srgbClr val="000000">
                <a:alpha val="30000"/>
              </a:srgbClr>
            </a:outerShdw>
          </a:effectLst>
          <a:latin typeface="+mj-lt"/>
          <a:ea typeface="+mj-ea"/>
          <a:cs typeface="+mj-cs"/>
          <a:sym typeface="Baskerville"/>
        </a:defRPr>
      </a:lvl3pPr>
      <a:lvl4pPr indent="685800" algn="ctr" defTabSz="584200">
        <a:defRPr sz="7800">
          <a:solidFill>
            <a:srgbClr val="767367"/>
          </a:solidFill>
          <a:effectLst>
            <a:outerShdw blurRad="63500" dist="12700" dir="5400000" rotWithShape="0">
              <a:srgbClr val="000000">
                <a:alpha val="30000"/>
              </a:srgbClr>
            </a:outerShdw>
          </a:effectLst>
          <a:latin typeface="+mj-lt"/>
          <a:ea typeface="+mj-ea"/>
          <a:cs typeface="+mj-cs"/>
          <a:sym typeface="Baskerville"/>
        </a:defRPr>
      </a:lvl4pPr>
      <a:lvl5pPr indent="914400" algn="ctr" defTabSz="584200">
        <a:defRPr sz="7800">
          <a:solidFill>
            <a:srgbClr val="767367"/>
          </a:solidFill>
          <a:effectLst>
            <a:outerShdw blurRad="63500" dist="12700" dir="5400000" rotWithShape="0">
              <a:srgbClr val="000000">
                <a:alpha val="30000"/>
              </a:srgbClr>
            </a:outerShdw>
          </a:effectLst>
          <a:latin typeface="+mj-lt"/>
          <a:ea typeface="+mj-ea"/>
          <a:cs typeface="+mj-cs"/>
          <a:sym typeface="Baskerville"/>
        </a:defRPr>
      </a:lvl5pPr>
      <a:lvl6pPr indent="1143000" algn="ctr" defTabSz="584200">
        <a:defRPr sz="7800">
          <a:solidFill>
            <a:srgbClr val="767367"/>
          </a:solidFill>
          <a:effectLst>
            <a:outerShdw blurRad="63500" dist="12700" dir="5400000" rotWithShape="0">
              <a:srgbClr val="000000">
                <a:alpha val="30000"/>
              </a:srgbClr>
            </a:outerShdw>
          </a:effectLst>
          <a:latin typeface="+mj-lt"/>
          <a:ea typeface="+mj-ea"/>
          <a:cs typeface="+mj-cs"/>
          <a:sym typeface="Baskerville"/>
        </a:defRPr>
      </a:lvl6pPr>
      <a:lvl7pPr indent="1371600" algn="ctr" defTabSz="584200">
        <a:defRPr sz="7800">
          <a:solidFill>
            <a:srgbClr val="767367"/>
          </a:solidFill>
          <a:effectLst>
            <a:outerShdw blurRad="63500" dist="12700" dir="5400000" rotWithShape="0">
              <a:srgbClr val="000000">
                <a:alpha val="30000"/>
              </a:srgbClr>
            </a:outerShdw>
          </a:effectLst>
          <a:latin typeface="+mj-lt"/>
          <a:ea typeface="+mj-ea"/>
          <a:cs typeface="+mj-cs"/>
          <a:sym typeface="Baskerville"/>
        </a:defRPr>
      </a:lvl7pPr>
      <a:lvl8pPr indent="1600200" algn="ctr" defTabSz="584200">
        <a:defRPr sz="7800">
          <a:solidFill>
            <a:srgbClr val="767367"/>
          </a:solidFill>
          <a:effectLst>
            <a:outerShdw blurRad="63500" dist="12700" dir="5400000" rotWithShape="0">
              <a:srgbClr val="000000">
                <a:alpha val="30000"/>
              </a:srgbClr>
            </a:outerShdw>
          </a:effectLst>
          <a:latin typeface="+mj-lt"/>
          <a:ea typeface="+mj-ea"/>
          <a:cs typeface="+mj-cs"/>
          <a:sym typeface="Baskerville"/>
        </a:defRPr>
      </a:lvl8pPr>
      <a:lvl9pPr indent="1828800" algn="ctr" defTabSz="584200">
        <a:defRPr sz="7800">
          <a:solidFill>
            <a:srgbClr val="767367"/>
          </a:solidFill>
          <a:effectLst>
            <a:outerShdw blurRad="63500" dist="12700" dir="5400000" rotWithShape="0">
              <a:srgbClr val="000000">
                <a:alpha val="30000"/>
              </a:srgbClr>
            </a:outerShdw>
          </a:effectLst>
          <a:latin typeface="+mj-lt"/>
          <a:ea typeface="+mj-ea"/>
          <a:cs typeface="+mj-cs"/>
          <a:sym typeface="Baskerville"/>
        </a:defRPr>
      </a:lvl9pPr>
    </p:titleStyle>
    <p:bodyStyle>
      <a:lvl1pPr marL="571500" indent="-571500" defTabSz="584200">
        <a:spcBef>
          <a:spcPts val="2800"/>
        </a:spcBef>
        <a:buSzPct val="80000"/>
        <a:buBlip>
          <a:blip r:embed="rId5"/>
        </a:buBlip>
        <a:defRPr sz="3600">
          <a:solidFill>
            <a:srgbClr val="5E5E5E"/>
          </a:solidFill>
          <a:latin typeface="+mn-lt"/>
          <a:ea typeface="+mn-ea"/>
          <a:cs typeface="+mn-cs"/>
          <a:sym typeface="Hoefler Text"/>
        </a:defRPr>
      </a:lvl1pPr>
      <a:lvl2pPr marL="1016000" indent="-571500" defTabSz="584200">
        <a:spcBef>
          <a:spcPts val="2800"/>
        </a:spcBef>
        <a:buSzPct val="80000"/>
        <a:buBlip>
          <a:blip r:embed="rId5"/>
        </a:buBlip>
        <a:defRPr sz="3600">
          <a:solidFill>
            <a:srgbClr val="5E5E5E"/>
          </a:solidFill>
          <a:latin typeface="+mn-lt"/>
          <a:ea typeface="+mn-ea"/>
          <a:cs typeface="+mn-cs"/>
          <a:sym typeface="Hoefler Text"/>
        </a:defRPr>
      </a:lvl2pPr>
      <a:lvl3pPr marL="1460500" indent="-571500" defTabSz="584200">
        <a:spcBef>
          <a:spcPts val="2800"/>
        </a:spcBef>
        <a:buSzPct val="80000"/>
        <a:buBlip>
          <a:blip r:embed="rId5"/>
        </a:buBlip>
        <a:defRPr sz="3600">
          <a:solidFill>
            <a:srgbClr val="5E5E5E"/>
          </a:solidFill>
          <a:latin typeface="+mn-lt"/>
          <a:ea typeface="+mn-ea"/>
          <a:cs typeface="+mn-cs"/>
          <a:sym typeface="Hoefler Text"/>
        </a:defRPr>
      </a:lvl3pPr>
      <a:lvl4pPr marL="1905000" indent="-571500" defTabSz="584200">
        <a:spcBef>
          <a:spcPts val="2800"/>
        </a:spcBef>
        <a:buSzPct val="80000"/>
        <a:buBlip>
          <a:blip r:embed="rId5"/>
        </a:buBlip>
        <a:defRPr sz="3600">
          <a:solidFill>
            <a:srgbClr val="5E5E5E"/>
          </a:solidFill>
          <a:latin typeface="+mn-lt"/>
          <a:ea typeface="+mn-ea"/>
          <a:cs typeface="+mn-cs"/>
          <a:sym typeface="Hoefler Text"/>
        </a:defRPr>
      </a:lvl4pPr>
      <a:lvl5pPr marL="2349500" indent="-571500" defTabSz="584200">
        <a:spcBef>
          <a:spcPts val="2800"/>
        </a:spcBef>
        <a:buSzPct val="80000"/>
        <a:buBlip>
          <a:blip r:embed="rId5"/>
        </a:buBlip>
        <a:defRPr sz="3600">
          <a:solidFill>
            <a:srgbClr val="5E5E5E"/>
          </a:solidFill>
          <a:latin typeface="+mn-lt"/>
          <a:ea typeface="+mn-ea"/>
          <a:cs typeface="+mn-cs"/>
          <a:sym typeface="Hoefler Text"/>
        </a:defRPr>
      </a:lvl5pPr>
      <a:lvl6pPr marL="2794000" indent="-571500" defTabSz="584200">
        <a:spcBef>
          <a:spcPts val="2800"/>
        </a:spcBef>
        <a:buSzPct val="80000"/>
        <a:buBlip>
          <a:blip r:embed="rId5"/>
        </a:buBlip>
        <a:defRPr sz="3600">
          <a:solidFill>
            <a:srgbClr val="5E5E5E"/>
          </a:solidFill>
          <a:latin typeface="+mn-lt"/>
          <a:ea typeface="+mn-ea"/>
          <a:cs typeface="+mn-cs"/>
          <a:sym typeface="Hoefler Text"/>
        </a:defRPr>
      </a:lvl6pPr>
      <a:lvl7pPr marL="3238500" indent="-571500" defTabSz="584200">
        <a:spcBef>
          <a:spcPts val="2800"/>
        </a:spcBef>
        <a:buSzPct val="80000"/>
        <a:buBlip>
          <a:blip r:embed="rId5"/>
        </a:buBlip>
        <a:defRPr sz="3600">
          <a:solidFill>
            <a:srgbClr val="5E5E5E"/>
          </a:solidFill>
          <a:latin typeface="+mn-lt"/>
          <a:ea typeface="+mn-ea"/>
          <a:cs typeface="+mn-cs"/>
          <a:sym typeface="Hoefler Text"/>
        </a:defRPr>
      </a:lvl7pPr>
      <a:lvl8pPr marL="3683000" indent="-571500" defTabSz="584200">
        <a:spcBef>
          <a:spcPts val="2800"/>
        </a:spcBef>
        <a:buSzPct val="80000"/>
        <a:buBlip>
          <a:blip r:embed="rId5"/>
        </a:buBlip>
        <a:defRPr sz="3600">
          <a:solidFill>
            <a:srgbClr val="5E5E5E"/>
          </a:solidFill>
          <a:latin typeface="+mn-lt"/>
          <a:ea typeface="+mn-ea"/>
          <a:cs typeface="+mn-cs"/>
          <a:sym typeface="Hoefler Text"/>
        </a:defRPr>
      </a:lvl8pPr>
      <a:lvl9pPr marL="4127500" indent="-571500" defTabSz="584200">
        <a:spcBef>
          <a:spcPts val="2800"/>
        </a:spcBef>
        <a:buSzPct val="80000"/>
        <a:buBlip>
          <a:blip r:embed="rId5"/>
        </a:buBlip>
        <a:defRPr sz="3600">
          <a:solidFill>
            <a:srgbClr val="5E5E5E"/>
          </a:solidFill>
          <a:latin typeface="+mn-lt"/>
          <a:ea typeface="+mn-ea"/>
          <a:cs typeface="+mn-cs"/>
          <a:sym typeface="Hoefler Text"/>
        </a:defRPr>
      </a:lvl9pPr>
    </p:bodyStyle>
    <p:otherStyle>
      <a:lvl1pPr algn="ctr" defTabSz="584200">
        <a:defRPr sz="2200">
          <a:solidFill>
            <a:schemeClr val="tx1"/>
          </a:solidFill>
          <a:latin typeface="+mn-lt"/>
          <a:ea typeface="+mn-ea"/>
          <a:cs typeface="+mn-cs"/>
          <a:sym typeface="Hoefler Text"/>
        </a:defRPr>
      </a:lvl1pPr>
      <a:lvl2pPr indent="228600" algn="ctr" defTabSz="584200">
        <a:defRPr sz="2200">
          <a:solidFill>
            <a:schemeClr val="tx1"/>
          </a:solidFill>
          <a:latin typeface="+mn-lt"/>
          <a:ea typeface="+mn-ea"/>
          <a:cs typeface="+mn-cs"/>
          <a:sym typeface="Hoefler Text"/>
        </a:defRPr>
      </a:lvl2pPr>
      <a:lvl3pPr indent="457200" algn="ctr" defTabSz="584200">
        <a:defRPr sz="2200">
          <a:solidFill>
            <a:schemeClr val="tx1"/>
          </a:solidFill>
          <a:latin typeface="+mn-lt"/>
          <a:ea typeface="+mn-ea"/>
          <a:cs typeface="+mn-cs"/>
          <a:sym typeface="Hoefler Text"/>
        </a:defRPr>
      </a:lvl3pPr>
      <a:lvl4pPr indent="685800" algn="ctr" defTabSz="584200">
        <a:defRPr sz="2200">
          <a:solidFill>
            <a:schemeClr val="tx1"/>
          </a:solidFill>
          <a:latin typeface="+mn-lt"/>
          <a:ea typeface="+mn-ea"/>
          <a:cs typeface="+mn-cs"/>
          <a:sym typeface="Hoefler Text"/>
        </a:defRPr>
      </a:lvl4pPr>
      <a:lvl5pPr indent="914400" algn="ctr" defTabSz="584200">
        <a:defRPr sz="2200">
          <a:solidFill>
            <a:schemeClr val="tx1"/>
          </a:solidFill>
          <a:latin typeface="+mn-lt"/>
          <a:ea typeface="+mn-ea"/>
          <a:cs typeface="+mn-cs"/>
          <a:sym typeface="Hoefler Text"/>
        </a:defRPr>
      </a:lvl5pPr>
      <a:lvl6pPr indent="1143000" algn="ctr" defTabSz="584200">
        <a:defRPr sz="2200">
          <a:solidFill>
            <a:schemeClr val="tx1"/>
          </a:solidFill>
          <a:latin typeface="+mn-lt"/>
          <a:ea typeface="+mn-ea"/>
          <a:cs typeface="+mn-cs"/>
          <a:sym typeface="Hoefler Text"/>
        </a:defRPr>
      </a:lvl6pPr>
      <a:lvl7pPr indent="1371600" algn="ctr" defTabSz="584200">
        <a:defRPr sz="2200">
          <a:solidFill>
            <a:schemeClr val="tx1"/>
          </a:solidFill>
          <a:latin typeface="+mn-lt"/>
          <a:ea typeface="+mn-ea"/>
          <a:cs typeface="+mn-cs"/>
          <a:sym typeface="Hoefler Text"/>
        </a:defRPr>
      </a:lvl7pPr>
      <a:lvl8pPr indent="1600200" algn="ctr" defTabSz="584200">
        <a:defRPr sz="2200">
          <a:solidFill>
            <a:schemeClr val="tx1"/>
          </a:solidFill>
          <a:latin typeface="+mn-lt"/>
          <a:ea typeface="+mn-ea"/>
          <a:cs typeface="+mn-cs"/>
          <a:sym typeface="Hoefler Text"/>
        </a:defRPr>
      </a:lvl8pPr>
      <a:lvl9pPr indent="1828800" algn="ctr" defTabSz="584200">
        <a:defRPr sz="2200">
          <a:solidFill>
            <a:schemeClr val="tx1"/>
          </a:solidFill>
          <a:latin typeface="+mn-lt"/>
          <a:ea typeface="+mn-ea"/>
          <a:cs typeface="+mn-cs"/>
          <a:sym typeface="Hoefler Tex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BBJTeNTZtGU"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UCSC_logo.png"/>
          <p:cNvPicPr/>
          <p:nvPr/>
        </p:nvPicPr>
        <p:blipFill>
          <a:blip r:embed="rId2"/>
          <a:stretch>
            <a:fillRect/>
          </a:stretch>
        </p:blipFill>
        <p:spPr>
          <a:xfrm>
            <a:off x="11199518" y="4292600"/>
            <a:ext cx="1364075" cy="1841500"/>
          </a:xfrm>
          <a:prstGeom prst="rect">
            <a:avLst/>
          </a:prstGeom>
          <a:ln w="12700">
            <a:miter lim="400000"/>
          </a:ln>
        </p:spPr>
      </p:pic>
      <p:sp>
        <p:nvSpPr>
          <p:cNvPr id="17" name="Shape 17"/>
          <p:cNvSpPr>
            <a:spLocks noGrp="1"/>
          </p:cNvSpPr>
          <p:nvPr>
            <p:ph type="body" idx="1"/>
          </p:nvPr>
        </p:nvSpPr>
        <p:spPr>
          <a:xfrm>
            <a:off x="787400" y="2921000"/>
            <a:ext cx="11430000" cy="5715000"/>
          </a:xfrm>
          <a:prstGeom prst="rect">
            <a:avLst/>
          </a:prstGeom>
        </p:spPr>
        <p:txBody>
          <a:bodyPr/>
          <a:lstStyle/>
          <a:p>
            <a:pPr lvl="2">
              <a:buBlip>
                <a:blip r:embed="rId3"/>
              </a:buBlip>
              <a:defRPr sz="1800">
                <a:solidFill>
                  <a:srgbClr val="000000"/>
                </a:solidFill>
              </a:defRPr>
            </a:pPr>
            <a:r>
              <a:rPr lang="en-US" sz="3600" dirty="0">
                <a:solidFill>
                  <a:srgbClr val="38571A"/>
                </a:solidFill>
              </a:rPr>
              <a:t>Prof. </a:t>
            </a:r>
            <a:r>
              <a:rPr sz="3600" dirty="0">
                <a:solidFill>
                  <a:srgbClr val="38571A"/>
                </a:solidFill>
              </a:rPr>
              <a:t>Rasmus </a:t>
            </a:r>
            <a:r>
              <a:rPr sz="3600" dirty="0" err="1">
                <a:solidFill>
                  <a:srgbClr val="38571A"/>
                </a:solidFill>
              </a:rPr>
              <a:t>Grønfeldt</a:t>
            </a:r>
            <a:r>
              <a:rPr sz="3600" dirty="0">
                <a:solidFill>
                  <a:srgbClr val="38571A"/>
                </a:solidFill>
              </a:rPr>
              <a:t> </a:t>
            </a:r>
            <a:r>
              <a:rPr sz="3600" dirty="0" err="1">
                <a:solidFill>
                  <a:srgbClr val="38571A"/>
                </a:solidFill>
              </a:rPr>
              <a:t>Winther</a:t>
            </a:r>
            <a:endParaRPr sz="3600" dirty="0">
              <a:solidFill>
                <a:srgbClr val="38571A"/>
              </a:solidFill>
            </a:endParaRPr>
          </a:p>
          <a:p>
            <a:pPr lvl="2">
              <a:buBlip>
                <a:blip r:embed="rId3"/>
              </a:buBlip>
              <a:defRPr sz="1800">
                <a:solidFill>
                  <a:srgbClr val="000000"/>
                </a:solidFill>
              </a:defRPr>
            </a:pPr>
            <a:r>
              <a:rPr sz="3600" dirty="0" err="1">
                <a:solidFill>
                  <a:srgbClr val="38571A"/>
                </a:solidFill>
              </a:rPr>
              <a:t>www.rgwinther.com</a:t>
            </a:r>
            <a:endParaRPr sz="3600" dirty="0">
              <a:solidFill>
                <a:srgbClr val="38571A"/>
              </a:solidFill>
            </a:endParaRPr>
          </a:p>
          <a:p>
            <a:pPr lvl="2">
              <a:buBlip>
                <a:blip r:embed="rId3"/>
              </a:buBlip>
              <a:defRPr sz="1800">
                <a:solidFill>
                  <a:srgbClr val="000000"/>
                </a:solidFill>
              </a:defRPr>
            </a:pPr>
            <a:r>
              <a:rPr lang="en-US" sz="3600" dirty="0">
                <a:solidFill>
                  <a:srgbClr val="38571A"/>
                </a:solidFill>
              </a:rPr>
              <a:t>Humanities Division</a:t>
            </a:r>
            <a:r>
              <a:rPr sz="3600" dirty="0">
                <a:solidFill>
                  <a:srgbClr val="38571A"/>
                </a:solidFill>
              </a:rPr>
              <a:t>,                                         University of California, Santa Cruz </a:t>
            </a:r>
          </a:p>
          <a:p>
            <a:pPr lvl="2">
              <a:buBlip>
                <a:blip r:embed="rId3"/>
              </a:buBlip>
              <a:defRPr sz="1800">
                <a:solidFill>
                  <a:srgbClr val="000000"/>
                </a:solidFill>
              </a:defRPr>
            </a:pPr>
            <a:r>
              <a:rPr lang="en-US" sz="3600" dirty="0">
                <a:solidFill>
                  <a:srgbClr val="38571A"/>
                </a:solidFill>
              </a:rPr>
              <a:t>History of Consciousness 166</a:t>
            </a:r>
            <a:r>
              <a:rPr sz="3600" dirty="0">
                <a:solidFill>
                  <a:srgbClr val="38571A"/>
                </a:solidFill>
              </a:rPr>
              <a:t>: </a:t>
            </a:r>
            <a:r>
              <a:rPr lang="en-US" sz="3600" dirty="0">
                <a:solidFill>
                  <a:srgbClr val="38571A"/>
                </a:solidFill>
              </a:rPr>
              <a:t>Race, Science, and Humanities</a:t>
            </a:r>
            <a:endParaRPr sz="3600" dirty="0">
              <a:solidFill>
                <a:srgbClr val="38571A"/>
              </a:solidFill>
            </a:endParaRPr>
          </a:p>
        </p:txBody>
      </p:sp>
      <p:sp>
        <p:nvSpPr>
          <p:cNvPr id="18" name="Shape 18"/>
          <p:cNvSpPr>
            <a:spLocks noGrp="1"/>
          </p:cNvSpPr>
          <p:nvPr>
            <p:ph type="title"/>
          </p:nvPr>
        </p:nvSpPr>
        <p:spPr>
          <a:xfrm>
            <a:off x="419100" y="-25400"/>
            <a:ext cx="12153900" cy="3327400"/>
          </a:xfrm>
          <a:prstGeom prst="rect">
            <a:avLst/>
          </a:prstGeom>
        </p:spPr>
        <p:txBody>
          <a:bodyPr/>
          <a:lstStyle/>
          <a:p>
            <a:pPr lvl="0">
              <a:defRPr sz="1800">
                <a:solidFill>
                  <a:srgbClr val="000000"/>
                </a:solidFill>
                <a:effectLst/>
              </a:defRPr>
            </a:pPr>
            <a:r>
              <a:rPr lang="en-US" sz="7200" dirty="0">
                <a:solidFill>
                  <a:srgbClr val="B51A00"/>
                </a:solidFill>
                <a:effectLst>
                  <a:outerShdw blurRad="63500" dist="12700" dir="5400000" rotWithShape="0">
                    <a:srgbClr val="000000">
                      <a:alpha val="30000"/>
                    </a:srgbClr>
                  </a:outerShdw>
                </a:effectLst>
              </a:rPr>
              <a:t>Post-WWII Paradigms on Race: Michel Foucault</a:t>
            </a:r>
            <a:endParaRPr sz="7200" dirty="0">
              <a:solidFill>
                <a:srgbClr val="B51A00"/>
              </a:solidFill>
              <a:effectLst>
                <a:outerShdw blurRad="63500" dist="12700" dir="5400000" rotWithShape="0">
                  <a:srgbClr val="000000">
                    <a:alpha val="30000"/>
                  </a:srgbClr>
                </a:outerShdw>
              </a:effectLs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206560"/>
            <a:ext cx="13004800" cy="2692400"/>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OMPHALOS SYNDROME</a:t>
            </a:r>
            <a:endParaRPr sz="7200" dirty="0">
              <a:solidFill>
                <a:srgbClr val="767367"/>
              </a:solidFill>
              <a:effectLst>
                <a:outerShdw blurRad="63500" dist="12700" dir="5400000" rotWithShape="0">
                  <a:srgbClr val="000000">
                    <a:alpha val="30000"/>
                  </a:srgbClr>
                </a:outerShdw>
              </a:effectLst>
            </a:endParaRPr>
          </a:p>
        </p:txBody>
      </p:sp>
      <p:sp>
        <p:nvSpPr>
          <p:cNvPr id="63" name="Shape 63"/>
          <p:cNvSpPr/>
          <p:nvPr/>
        </p:nvSpPr>
        <p:spPr>
          <a:xfrm>
            <a:off x="254000" y="2639519"/>
            <a:ext cx="12573000" cy="62581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lang="en-US" sz="4000" dirty="0"/>
              <a:t>The </a:t>
            </a:r>
            <a:r>
              <a:rPr lang="en-US" sz="4000" dirty="0" err="1"/>
              <a:t>omphalos</a:t>
            </a:r>
            <a:r>
              <a:rPr lang="en-US" sz="4000" dirty="0"/>
              <a:t> syndrome, where a people believe themselves divinely appointed to the center of the universe, shows its symptoms in the history of cartography as often as in ancient city planning. The oldest extant world map, inscribed on sun-dried brick from sixth-century B.C. Mesopotamia, illustrates a circular cosmos with Babylon in the middle. Both the early Christians and the Mohammedans placed their own holy shrines in the center of similarly circular charts of the cosmos. (Edgerton 1987, 26)</a:t>
            </a:r>
          </a:p>
        </p:txBody>
      </p:sp>
    </p:spTree>
    <p:extLst>
      <p:ext uri="{BB962C8B-B14F-4D97-AF65-F5344CB8AC3E}">
        <p14:creationId xmlns:p14="http://schemas.microsoft.com/office/powerpoint/2010/main" val="167889569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110845"/>
            <a:ext cx="13004800" cy="2060855"/>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EXERCISE</a:t>
            </a:r>
            <a:endParaRPr sz="7200" b="1" dirty="0">
              <a:solidFill>
                <a:srgbClr val="767367"/>
              </a:solidFill>
              <a:effectLst>
                <a:outerShdw blurRad="63500" dist="12700" dir="5400000" rotWithShape="0">
                  <a:srgbClr val="000000">
                    <a:alpha val="30000"/>
                  </a:srgbClr>
                </a:outerShdw>
              </a:effectLst>
            </a:endParaRPr>
          </a:p>
        </p:txBody>
      </p:sp>
      <p:sp>
        <p:nvSpPr>
          <p:cNvPr id="2" name="TextBox 1"/>
          <p:cNvSpPr txBox="1"/>
          <p:nvPr/>
        </p:nvSpPr>
        <p:spPr>
          <a:xfrm>
            <a:off x="582108" y="3117350"/>
            <a:ext cx="11853816" cy="45345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6C6963"/>
                </a:solidFill>
                <a:effectLst/>
                <a:uFillTx/>
                <a:latin typeface="+mn-lt"/>
                <a:ea typeface="+mn-ea"/>
                <a:cs typeface="+mn-cs"/>
                <a:sym typeface="Hoefler Text"/>
              </a:rPr>
              <a:t>In which ways is it “natural” for each of us </a:t>
            </a:r>
            <a:r>
              <a:rPr kumimoji="0" lang="en-US" sz="3600" b="0" i="0" u="none" strike="noStrike" cap="none" spc="0" normalizeH="0" dirty="0">
                <a:ln>
                  <a:noFill/>
                </a:ln>
                <a:solidFill>
                  <a:srgbClr val="6C6963"/>
                </a:solidFill>
                <a:effectLst/>
                <a:uFillTx/>
                <a:latin typeface="+mn-lt"/>
                <a:ea typeface="+mn-ea"/>
                <a:cs typeface="+mn-cs"/>
                <a:sym typeface="Hoefler Text"/>
              </a:rPr>
              <a:t>to see ourselves as the center of the world?</a:t>
            </a:r>
            <a:endParaRPr kumimoji="0" lang="en-US" sz="3600" b="0" i="0" u="none" strike="noStrike" cap="none" spc="0" normalizeH="0" baseline="0" dirty="0">
              <a:ln>
                <a:noFill/>
              </a:ln>
              <a:solidFill>
                <a:srgbClr val="6C6963"/>
              </a:solidFill>
              <a:effectLst/>
              <a:uFillTx/>
              <a:latin typeface="+mn-lt"/>
              <a:ea typeface="+mn-ea"/>
              <a:cs typeface="+mn-cs"/>
              <a:sym typeface="Hoefler Text"/>
            </a:endParaRPr>
          </a:p>
          <a:p>
            <a:pPr marL="0" marR="0" indent="0" algn="ctr" defTabSz="584200" rtl="0" fontAlgn="auto" latinLnBrk="1" hangingPunct="0">
              <a:lnSpc>
                <a:spcPct val="100000"/>
              </a:lnSpc>
              <a:spcBef>
                <a:spcPts val="0"/>
              </a:spcBef>
              <a:spcAft>
                <a:spcPts val="0"/>
              </a:spcAft>
              <a:buClrTx/>
              <a:buSzTx/>
              <a:buFontTx/>
              <a:buNone/>
              <a:tabLst/>
            </a:pPr>
            <a:endParaRPr lang="en-US" dirty="0"/>
          </a:p>
          <a:p>
            <a:pPr rtl="0" latinLnBrk="1" hangingPunct="0"/>
            <a:r>
              <a:rPr lang="en-US" dirty="0"/>
              <a:t>In which ways is it “natural” for any given peoples to see themselves as the center of the world?</a:t>
            </a:r>
          </a:p>
          <a:p>
            <a:pPr rtl="0" latinLnBrk="1" hangingPunct="0"/>
            <a:endParaRPr lang="en-US" dirty="0"/>
          </a:p>
          <a:p>
            <a:pPr rtl="0" latinLnBrk="1" hangingPunct="0"/>
            <a:r>
              <a:rPr lang="en-US" dirty="0"/>
              <a:t>What are the risks and promises, ethically and politically speaking, with the </a:t>
            </a:r>
            <a:r>
              <a:rPr lang="en-US" dirty="0" err="1"/>
              <a:t>omphalos</a:t>
            </a:r>
            <a:r>
              <a:rPr lang="en-US" dirty="0"/>
              <a:t> syndrome.</a:t>
            </a:r>
          </a:p>
        </p:txBody>
      </p:sp>
    </p:spTree>
    <p:extLst>
      <p:ext uri="{BB962C8B-B14F-4D97-AF65-F5344CB8AC3E}">
        <p14:creationId xmlns:p14="http://schemas.microsoft.com/office/powerpoint/2010/main" val="12642698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0" y="596900"/>
            <a:ext cx="13004800" cy="8554863"/>
          </a:xfrm>
          <a:prstGeom prst="rect">
            <a:avLst/>
          </a:prstGeom>
        </p:spPr>
      </p:pic>
      <p:sp>
        <p:nvSpPr>
          <p:cNvPr id="60" name="Shape 60"/>
          <p:cNvSpPr>
            <a:spLocks noGrp="1"/>
          </p:cNvSpPr>
          <p:nvPr>
            <p:ph type="title"/>
          </p:nvPr>
        </p:nvSpPr>
        <p:spPr>
          <a:xfrm>
            <a:off x="0" y="47805"/>
            <a:ext cx="13004800" cy="1963248"/>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ROMAN HISTORY</a:t>
            </a:r>
            <a:endParaRPr sz="7200" dirty="0">
              <a:solidFill>
                <a:srgbClr val="767367"/>
              </a:solidFill>
              <a:effectLst>
                <a:outerShdw blurRad="63500" dist="12700" dir="5400000" rotWithShape="0">
                  <a:srgbClr val="000000">
                    <a:alpha val="30000"/>
                  </a:srgbClr>
                </a:outerShdw>
              </a:effectLst>
            </a:endParaRPr>
          </a:p>
        </p:txBody>
      </p:sp>
      <p:sp>
        <p:nvSpPr>
          <p:cNvPr id="2" name="TextBox 1"/>
          <p:cNvSpPr txBox="1"/>
          <p:nvPr/>
        </p:nvSpPr>
        <p:spPr>
          <a:xfrm>
            <a:off x="608566" y="1743008"/>
            <a:ext cx="11774437" cy="896655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strike="noStrike" cap="none" spc="0" normalizeH="0" baseline="0" dirty="0">
                <a:ln>
                  <a:noFill/>
                </a:ln>
                <a:solidFill>
                  <a:srgbClr val="6C6963"/>
                </a:solidFill>
                <a:effectLst/>
                <a:uFillTx/>
                <a:latin typeface="+mn-lt"/>
                <a:ea typeface="+mn-ea"/>
                <a:cs typeface="+mn-cs"/>
                <a:sym typeface="Hoefler Text"/>
              </a:rPr>
              <a:t>Discourse of “</a:t>
            </a:r>
            <a:r>
              <a:rPr lang="en-US" dirty="0"/>
              <a:t>t</a:t>
            </a:r>
            <a:r>
              <a:rPr kumimoji="0" lang="en-US" sz="3600" b="0" i="0" strike="noStrike" cap="none" spc="0" normalizeH="0" baseline="0" dirty="0">
                <a:ln>
                  <a:noFill/>
                </a:ln>
                <a:solidFill>
                  <a:srgbClr val="6C6963"/>
                </a:solidFill>
                <a:effectLst/>
                <a:uFillTx/>
                <a:latin typeface="+mn-lt"/>
                <a:ea typeface="+mn-ea"/>
                <a:cs typeface="+mn-cs"/>
                <a:sym typeface="Hoefler Text"/>
              </a:rPr>
              <a:t>he history</a:t>
            </a:r>
            <a:r>
              <a:rPr kumimoji="0" lang="en-US" sz="3600" b="0" i="0" strike="noStrike" cap="none" spc="0" normalizeH="0" dirty="0">
                <a:ln>
                  <a:noFill/>
                </a:ln>
                <a:solidFill>
                  <a:srgbClr val="6C6963"/>
                </a:solidFill>
                <a:effectLst/>
                <a:uFillTx/>
                <a:latin typeface="+mn-lt"/>
                <a:ea typeface="+mn-ea"/>
                <a:cs typeface="+mn-cs"/>
                <a:sym typeface="Hoefler Text"/>
              </a:rPr>
              <a:t> of kings, the mighty sovereigns and their victories” (66) </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strike="noStrike" cap="none" spc="0" normalizeH="0" dirty="0">
              <a:ln>
                <a:noFill/>
              </a:ln>
              <a:solidFill>
                <a:srgbClr val="6C6963"/>
              </a:solidFill>
              <a:effectLst/>
              <a:uFillTx/>
              <a:latin typeface="+mn-lt"/>
              <a:ea typeface="+mn-ea"/>
              <a:cs typeface="+mn-cs"/>
              <a:sym typeface="Hoefler Text"/>
            </a:endParaRPr>
          </a:p>
          <a:p>
            <a:pPr marL="0" marR="0" indent="0" algn="ctr" defTabSz="584200" rtl="0" fontAlgn="auto" latinLnBrk="1" hangingPunct="0">
              <a:lnSpc>
                <a:spcPct val="100000"/>
              </a:lnSpc>
              <a:spcBef>
                <a:spcPts val="0"/>
              </a:spcBef>
              <a:spcAft>
                <a:spcPts val="0"/>
              </a:spcAft>
              <a:buClrTx/>
              <a:buSzTx/>
              <a:buFontTx/>
              <a:buNone/>
              <a:tabLst/>
            </a:pPr>
            <a:r>
              <a:rPr lang="en-US" dirty="0"/>
              <a:t>Antiquity </a:t>
            </a:r>
            <a:r>
              <a:rPr lang="en-US" dirty="0">
                <a:sym typeface="Wingdings"/>
              </a:rPr>
              <a:t> </a:t>
            </a:r>
            <a:r>
              <a:rPr lang="en-US" dirty="0"/>
              <a:t>Middle Ages</a:t>
            </a:r>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r>
              <a:rPr lang="en-US" dirty="0"/>
              <a:t>Three axes: </a:t>
            </a:r>
          </a:p>
          <a:p>
            <a:pPr marL="0" marR="0" indent="0" algn="ctr" defTabSz="584200" rtl="0" fontAlgn="auto" latinLnBrk="1" hangingPunct="0">
              <a:lnSpc>
                <a:spcPct val="100000"/>
              </a:lnSpc>
              <a:spcBef>
                <a:spcPts val="0"/>
              </a:spcBef>
              <a:spcAft>
                <a:spcPts val="0"/>
              </a:spcAft>
              <a:buClrTx/>
              <a:buSzTx/>
              <a:buFontTx/>
              <a:buNone/>
              <a:tabLst/>
            </a:pPr>
            <a:r>
              <a:rPr lang="en-US" u="sng" dirty="0"/>
              <a:t>genealogical</a:t>
            </a:r>
            <a:r>
              <a:rPr lang="en-US" dirty="0"/>
              <a:t>, </a:t>
            </a:r>
            <a:r>
              <a:rPr lang="en-US" u="sng" dirty="0"/>
              <a:t>memorialization</a:t>
            </a:r>
            <a:r>
              <a:rPr lang="en-US" dirty="0"/>
              <a:t>, </a:t>
            </a:r>
            <a:r>
              <a:rPr lang="en-US" u="sng" dirty="0"/>
              <a:t>circulating examples </a:t>
            </a:r>
            <a:r>
              <a:rPr lang="en-US" dirty="0"/>
              <a:t>(66-67)</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strike="noStrike" cap="none" spc="0" normalizeH="0" dirty="0">
              <a:ln>
                <a:noFill/>
              </a:ln>
              <a:solidFill>
                <a:srgbClr val="6C6963"/>
              </a:solidFill>
              <a:effectLst/>
              <a:uFillTx/>
              <a:latin typeface="+mn-lt"/>
              <a:ea typeface="+mn-ea"/>
              <a:cs typeface="+mn-cs"/>
              <a:sym typeface="Hoefler Text"/>
            </a:endParaRPr>
          </a:p>
          <a:p>
            <a:pPr marL="0" marR="0" indent="0" algn="ctr" defTabSz="584200" rtl="0" fontAlgn="auto" latinLnBrk="1" hangingPunct="0">
              <a:lnSpc>
                <a:spcPct val="100000"/>
              </a:lnSpc>
              <a:spcBef>
                <a:spcPts val="0"/>
              </a:spcBef>
              <a:spcAft>
                <a:spcPts val="0"/>
              </a:spcAft>
              <a:buClrTx/>
              <a:buSzTx/>
              <a:buFontTx/>
              <a:buNone/>
              <a:tabLst/>
            </a:pPr>
            <a:r>
              <a:rPr lang="en-US" dirty="0"/>
              <a:t>Why? </a:t>
            </a:r>
          </a:p>
          <a:p>
            <a:pPr marL="0" marR="0" indent="0" algn="ctr" defTabSz="584200" rtl="0" fontAlgn="auto" latinLnBrk="1" hangingPunct="0">
              <a:lnSpc>
                <a:spcPct val="100000"/>
              </a:lnSpc>
              <a:spcBef>
                <a:spcPts val="0"/>
              </a:spcBef>
              <a:spcAft>
                <a:spcPts val="0"/>
              </a:spcAft>
              <a:buClrTx/>
              <a:buSzTx/>
              <a:buFontTx/>
              <a:buNone/>
              <a:tabLst/>
            </a:pPr>
            <a:r>
              <a:rPr kumimoji="0" lang="en-US" sz="3600" b="0" i="0" u="sng" strike="noStrike" cap="none" spc="0" normalizeH="0" dirty="0">
                <a:ln>
                  <a:noFill/>
                </a:ln>
                <a:solidFill>
                  <a:srgbClr val="6C6963"/>
                </a:solidFill>
                <a:effectLst/>
                <a:uFillTx/>
                <a:latin typeface="+mn-lt"/>
                <a:ea typeface="+mn-ea"/>
                <a:cs typeface="+mn-cs"/>
                <a:sym typeface="Hoefler Text"/>
              </a:rPr>
              <a:t>JURIDICAL </a:t>
            </a:r>
            <a:r>
              <a:rPr kumimoji="0" lang="en-US" sz="3600" b="0" i="0" strike="noStrike" cap="none" spc="0" normalizeH="0" dirty="0">
                <a:ln>
                  <a:noFill/>
                </a:ln>
                <a:solidFill>
                  <a:srgbClr val="6C6963"/>
                </a:solidFill>
                <a:effectLst/>
                <a:uFillTx/>
                <a:latin typeface="+mn-lt"/>
                <a:ea typeface="+mn-ea"/>
                <a:cs typeface="+mn-cs"/>
                <a:sym typeface="Hoefler Text"/>
              </a:rPr>
              <a:t>function: power uses obligations, oaths, commitments and the law to bind</a:t>
            </a:r>
          </a:p>
          <a:p>
            <a:pPr marL="0" marR="0" indent="0" algn="ctr" defTabSz="584200" rtl="0" fontAlgn="auto" latinLnBrk="1" hangingPunct="0">
              <a:lnSpc>
                <a:spcPct val="100000"/>
              </a:lnSpc>
              <a:spcBef>
                <a:spcPts val="0"/>
              </a:spcBef>
              <a:spcAft>
                <a:spcPts val="0"/>
              </a:spcAft>
              <a:buClrTx/>
              <a:buSzTx/>
              <a:buFontTx/>
              <a:buNone/>
              <a:tabLst/>
            </a:pPr>
            <a:r>
              <a:rPr kumimoji="0" lang="en-US" sz="3600" b="0" i="0" u="sng" strike="noStrike" cap="none" spc="0" normalizeH="0" dirty="0">
                <a:ln>
                  <a:noFill/>
                </a:ln>
                <a:solidFill>
                  <a:srgbClr val="6C6963"/>
                </a:solidFill>
                <a:effectLst/>
                <a:uFillTx/>
                <a:latin typeface="+mn-lt"/>
                <a:ea typeface="+mn-ea"/>
                <a:cs typeface="+mn-cs"/>
                <a:sym typeface="Hoefler Text"/>
              </a:rPr>
              <a:t>MAGICAL</a:t>
            </a:r>
            <a:r>
              <a:rPr kumimoji="0" lang="en-US" sz="3600" b="0" i="0" strike="noStrike" cap="none" spc="0" normalizeH="0" dirty="0">
                <a:ln>
                  <a:noFill/>
                </a:ln>
                <a:solidFill>
                  <a:srgbClr val="6C6963"/>
                </a:solidFill>
                <a:effectLst/>
                <a:uFillTx/>
                <a:latin typeface="+mn-lt"/>
                <a:ea typeface="+mn-ea"/>
                <a:cs typeface="+mn-cs"/>
                <a:sym typeface="Hoefler Text"/>
              </a:rPr>
              <a:t> function: power dazzles and</a:t>
            </a:r>
            <a:r>
              <a:rPr kumimoji="0" lang="mr-IN" sz="3600" b="0" i="0" strike="noStrike" cap="none" spc="0" normalizeH="0" dirty="0">
                <a:ln>
                  <a:noFill/>
                </a:ln>
                <a:solidFill>
                  <a:srgbClr val="6C6963"/>
                </a:solidFill>
                <a:effectLst/>
                <a:uFillTx/>
                <a:latin typeface="+mn-lt"/>
                <a:ea typeface="+mn-ea"/>
                <a:cs typeface="+mn-cs"/>
                <a:sym typeface="Hoefler Text"/>
              </a:rPr>
              <a:t>…</a:t>
            </a:r>
            <a:r>
              <a:rPr kumimoji="0" lang="en-US" sz="3600" b="0" i="0" strike="noStrike" cap="none" spc="0" normalizeH="0" dirty="0">
                <a:ln>
                  <a:noFill/>
                </a:ln>
                <a:solidFill>
                  <a:srgbClr val="6C6963"/>
                </a:solidFill>
                <a:effectLst/>
                <a:uFillTx/>
                <a:latin typeface="+mn-lt"/>
                <a:ea typeface="+mn-ea"/>
                <a:cs typeface="+mn-cs"/>
                <a:sym typeface="Hoefler Text"/>
              </a:rPr>
              <a:t> petrifies. (68)</a:t>
            </a:r>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r>
              <a:rPr lang="en-US" dirty="0"/>
              <a:t>A single individual with </a:t>
            </a:r>
            <a:r>
              <a:rPr lang="en-US" dirty="0" err="1"/>
              <a:t>magico</a:t>
            </a:r>
            <a:r>
              <a:rPr lang="en-US" dirty="0"/>
              <a:t>-juridical power (81)</a:t>
            </a:r>
            <a:endParaRPr kumimoji="0" lang="en-US" sz="3600" b="0" i="0" strike="noStrike" cap="none" spc="0" normalizeH="0" dirty="0">
              <a:ln>
                <a:noFill/>
              </a:ln>
              <a:solidFill>
                <a:srgbClr val="6C6963"/>
              </a:solidFill>
              <a:effectLst/>
              <a:uFillTx/>
              <a:latin typeface="+mn-lt"/>
              <a:ea typeface="+mn-ea"/>
              <a:cs typeface="+mn-cs"/>
              <a:sym typeface="Hoefler Text"/>
            </a:endParaRPr>
          </a:p>
          <a:p>
            <a:pPr marL="0" marR="0" indent="0" algn="ctr" defTabSz="584200" rtl="0" fontAlgn="auto" latinLnBrk="1" hangingPunct="0">
              <a:lnSpc>
                <a:spcPct val="100000"/>
              </a:lnSpc>
              <a:spcBef>
                <a:spcPts val="0"/>
              </a:spcBef>
              <a:spcAft>
                <a:spcPts val="0"/>
              </a:spcAft>
              <a:buClrTx/>
              <a:buSzTx/>
              <a:buFontTx/>
              <a:buNone/>
              <a:tabLst/>
            </a:pPr>
            <a:endParaRPr lang="en-US" baseline="0" dirty="0"/>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strike="noStrike" cap="none" spc="0" normalizeH="0" baseline="0" dirty="0">
              <a:ln>
                <a:noFill/>
              </a:ln>
              <a:solidFill>
                <a:srgbClr val="6C6963"/>
              </a:solidFill>
              <a:effectLst/>
              <a:uFillTx/>
              <a:latin typeface="+mn-lt"/>
              <a:ea typeface="+mn-ea"/>
              <a:cs typeface="+mn-cs"/>
              <a:sym typeface="Hoefler Text"/>
            </a:endParaRPr>
          </a:p>
        </p:txBody>
      </p:sp>
    </p:spTree>
    <p:extLst>
      <p:ext uri="{BB962C8B-B14F-4D97-AF65-F5344CB8AC3E}">
        <p14:creationId xmlns:p14="http://schemas.microsoft.com/office/powerpoint/2010/main" val="308255293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317500"/>
            <a:ext cx="13004800" cy="2692400"/>
          </a:xfrm>
          <a:prstGeom prst="rect">
            <a:avLst/>
          </a:prstGeom>
        </p:spPr>
        <p:txBody>
          <a:bodyPr/>
          <a:lstStyle/>
          <a:p>
            <a:pPr lvl="0">
              <a:defRPr sz="1800">
                <a:solidFill>
                  <a:srgbClr val="000000"/>
                </a:solidFill>
                <a:effectLst/>
              </a:defRPr>
            </a:pPr>
            <a:r>
              <a:rPr lang="en-US" sz="6600" dirty="0">
                <a:solidFill>
                  <a:srgbClr val="767367"/>
                </a:solidFill>
                <a:effectLst>
                  <a:outerShdw blurRad="63500" dist="12700" dir="5400000" rotWithShape="0">
                    <a:srgbClr val="000000">
                      <a:alpha val="30000"/>
                    </a:srgbClr>
                  </a:outerShdw>
                </a:effectLst>
              </a:rPr>
              <a:t>A Brief History of Foucault (video)</a:t>
            </a:r>
            <a:endParaRPr sz="6600" dirty="0">
              <a:solidFill>
                <a:srgbClr val="767367"/>
              </a:solidFill>
              <a:effectLst>
                <a:outerShdw blurRad="63500" dist="12700" dir="5400000" rotWithShape="0">
                  <a:srgbClr val="000000">
                    <a:alpha val="30000"/>
                  </a:srgbClr>
                </a:outerShdw>
              </a:effectLst>
            </a:endParaRPr>
          </a:p>
        </p:txBody>
      </p:sp>
      <p:sp>
        <p:nvSpPr>
          <p:cNvPr id="3" name="Rectangle 2"/>
          <p:cNvSpPr/>
          <p:nvPr/>
        </p:nvSpPr>
        <p:spPr>
          <a:xfrm>
            <a:off x="3251200" y="4276636"/>
            <a:ext cx="6502400" cy="1200329"/>
          </a:xfrm>
          <a:prstGeom prst="rect">
            <a:avLst/>
          </a:prstGeom>
        </p:spPr>
        <p:txBody>
          <a:bodyPr>
            <a:spAutoFit/>
          </a:bodyPr>
          <a:lstStyle/>
          <a:p>
            <a:r>
              <a:rPr lang="en-US" dirty="0">
                <a:hlinkClick r:id="rId2"/>
              </a:rPr>
              <a:t>https://www.youtube.com/watch?v=BBJTeNTZtGU</a:t>
            </a:r>
            <a:r>
              <a:rPr lang="en-US" dirty="0"/>
              <a:t> </a:t>
            </a:r>
          </a:p>
        </p:txBody>
      </p:sp>
    </p:spTree>
    <p:extLst>
      <p:ext uri="{BB962C8B-B14F-4D97-AF65-F5344CB8AC3E}">
        <p14:creationId xmlns:p14="http://schemas.microsoft.com/office/powerpoint/2010/main" val="15348148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336135"/>
            <a:ext cx="13004800" cy="2026065"/>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Modern Historical Discourse: </a:t>
            </a:r>
            <a:br>
              <a:rPr lang="en-US" sz="7200" dirty="0">
                <a:solidFill>
                  <a:srgbClr val="767367"/>
                </a:solidFill>
                <a:effectLst>
                  <a:outerShdw blurRad="63500" dist="12700" dir="5400000" rotWithShape="0">
                    <a:srgbClr val="000000">
                      <a:alpha val="30000"/>
                    </a:srgbClr>
                  </a:outerShdw>
                </a:effectLst>
              </a:rPr>
            </a:br>
            <a:r>
              <a:rPr lang="en-US" sz="7200" dirty="0">
                <a:solidFill>
                  <a:srgbClr val="767367"/>
                </a:solidFill>
                <a:effectLst>
                  <a:outerShdw blurRad="63500" dist="12700" dir="5400000" rotWithShape="0">
                    <a:srgbClr val="000000">
                      <a:alpha val="30000"/>
                    </a:srgbClr>
                  </a:outerShdw>
                </a:effectLst>
              </a:rPr>
              <a:t>Three Stages</a:t>
            </a:r>
            <a:endParaRPr sz="7200" dirty="0">
              <a:solidFill>
                <a:srgbClr val="767367"/>
              </a:solidFill>
              <a:effectLst>
                <a:outerShdw blurRad="63500" dist="12700" dir="5400000" rotWithShape="0">
                  <a:srgbClr val="000000">
                    <a:alpha val="30000"/>
                  </a:srgbClr>
                </a:outerShdw>
              </a:effectLst>
            </a:endParaRPr>
          </a:p>
        </p:txBody>
      </p:sp>
      <p:sp>
        <p:nvSpPr>
          <p:cNvPr id="6" name="Rectangle 5"/>
          <p:cNvSpPr/>
          <p:nvPr/>
        </p:nvSpPr>
        <p:spPr>
          <a:xfrm>
            <a:off x="279400" y="7670800"/>
            <a:ext cx="5257800" cy="1446550"/>
          </a:xfrm>
          <a:prstGeom prst="rect">
            <a:avLst/>
          </a:prstGeom>
        </p:spPr>
        <p:txBody>
          <a:bodyPr wrap="square">
            <a:spAutoFit/>
          </a:bodyPr>
          <a:lstStyle/>
          <a:p>
            <a:r>
              <a:rPr lang="en-US" sz="4400" b="1" dirty="0"/>
              <a:t>ROMAN:</a:t>
            </a:r>
          </a:p>
          <a:p>
            <a:r>
              <a:rPr lang="en-US" sz="4400" dirty="0"/>
              <a:t>“</a:t>
            </a:r>
            <a:r>
              <a:rPr lang="en-US" sz="4400" dirty="0" err="1"/>
              <a:t>Jupiterian</a:t>
            </a:r>
            <a:r>
              <a:rPr lang="en-US" sz="4400" dirty="0"/>
              <a:t>” History</a:t>
            </a:r>
          </a:p>
        </p:txBody>
      </p:sp>
      <p:sp>
        <p:nvSpPr>
          <p:cNvPr id="7" name="Rectangle 6"/>
          <p:cNvSpPr/>
          <p:nvPr/>
        </p:nvSpPr>
        <p:spPr>
          <a:xfrm>
            <a:off x="3352800" y="4974472"/>
            <a:ext cx="6070600" cy="4154983"/>
          </a:xfrm>
          <a:prstGeom prst="rect">
            <a:avLst/>
          </a:prstGeom>
        </p:spPr>
        <p:txBody>
          <a:bodyPr wrap="square">
            <a:spAutoFit/>
          </a:bodyPr>
          <a:lstStyle/>
          <a:p>
            <a:r>
              <a:rPr lang="en-US" sz="4400" b="1" dirty="0">
                <a:solidFill>
                  <a:srgbClr val="0000FF"/>
                </a:solidFill>
              </a:rPr>
              <a:t>REVOLUTIONARY:</a:t>
            </a:r>
          </a:p>
          <a:p>
            <a:r>
              <a:rPr lang="en-US" sz="4400" dirty="0">
                <a:solidFill>
                  <a:srgbClr val="0000FF"/>
                </a:solidFill>
              </a:rPr>
              <a:t>Race Struggle, </a:t>
            </a:r>
            <a:r>
              <a:rPr lang="en-US" sz="4400" dirty="0" err="1">
                <a:solidFill>
                  <a:srgbClr val="0000FF"/>
                </a:solidFill>
              </a:rPr>
              <a:t>Counterhistory</a:t>
            </a:r>
            <a:r>
              <a:rPr lang="en-US" sz="4400" dirty="0">
                <a:solidFill>
                  <a:srgbClr val="0000FF"/>
                </a:solidFill>
              </a:rPr>
              <a:t>, </a:t>
            </a:r>
          </a:p>
          <a:p>
            <a:r>
              <a:rPr lang="en-US" sz="4400" dirty="0" err="1">
                <a:solidFill>
                  <a:srgbClr val="0000FF"/>
                </a:solidFill>
              </a:rPr>
              <a:t>Jersusalem</a:t>
            </a:r>
            <a:endParaRPr lang="en-US" sz="4400" dirty="0">
              <a:solidFill>
                <a:srgbClr val="0000FF"/>
              </a:solidFill>
            </a:endParaRPr>
          </a:p>
          <a:p>
            <a:endParaRPr lang="en-US" sz="4400" dirty="0"/>
          </a:p>
          <a:p>
            <a:endParaRPr lang="en-US" sz="4400" dirty="0"/>
          </a:p>
        </p:txBody>
      </p:sp>
      <p:cxnSp>
        <p:nvCxnSpPr>
          <p:cNvPr id="4" name="Straight Arrow Connector 3"/>
          <p:cNvCxnSpPr/>
          <p:nvPr/>
        </p:nvCxnSpPr>
        <p:spPr>
          <a:xfrm flipV="1">
            <a:off x="5765800" y="5359400"/>
            <a:ext cx="5994400" cy="4038600"/>
          </a:xfrm>
          <a:prstGeom prst="straightConnector1">
            <a:avLst/>
          </a:prstGeom>
          <a:noFill/>
          <a:ln w="38100" cap="flat">
            <a:solidFill>
              <a:srgbClr val="3C5F5E"/>
            </a:solidFill>
            <a:prstDash val="solid"/>
            <a:miter lim="400000"/>
            <a:tailEnd type="arrow"/>
          </a:ln>
          <a:effectLst/>
        </p:spPr>
        <p:style>
          <a:lnRef idx="0">
            <a:scrgbClr r="0" g="0" b="0"/>
          </a:lnRef>
          <a:fillRef idx="0">
            <a:scrgbClr r="0" g="0" b="0"/>
          </a:fillRef>
          <a:effectRef idx="0">
            <a:scrgbClr r="0" g="0" b="0"/>
          </a:effectRef>
          <a:fontRef idx="none"/>
        </p:style>
      </p:cxnSp>
      <p:sp>
        <p:nvSpPr>
          <p:cNvPr id="13" name="TextBox 12"/>
          <p:cNvSpPr txBox="1"/>
          <p:nvPr/>
        </p:nvSpPr>
        <p:spPr>
          <a:xfrm>
            <a:off x="8616323" y="7420610"/>
            <a:ext cx="115794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0000"/>
                </a:solidFill>
                <a:effectLst/>
                <a:uFillTx/>
                <a:latin typeface="+mn-lt"/>
                <a:ea typeface="+mn-ea"/>
                <a:cs typeface="+mn-cs"/>
                <a:sym typeface="Hoefler Text"/>
              </a:rPr>
              <a:t>Time</a:t>
            </a:r>
          </a:p>
        </p:txBody>
      </p:sp>
      <p:sp>
        <p:nvSpPr>
          <p:cNvPr id="9" name="Rectangle 8">
            <a:extLst>
              <a:ext uri="{FF2B5EF4-FFF2-40B4-BE49-F238E27FC236}">
                <a16:creationId xmlns:a16="http://schemas.microsoft.com/office/drawing/2014/main" id="{0C832946-C599-DA4B-91D0-1A286FC1431E}"/>
              </a:ext>
            </a:extLst>
          </p:cNvPr>
          <p:cNvSpPr/>
          <p:nvPr/>
        </p:nvSpPr>
        <p:spPr>
          <a:xfrm>
            <a:off x="7162800" y="1676400"/>
            <a:ext cx="5664200" cy="3477875"/>
          </a:xfrm>
          <a:prstGeom prst="rect">
            <a:avLst/>
          </a:prstGeom>
        </p:spPr>
        <p:txBody>
          <a:bodyPr wrap="square">
            <a:spAutoFit/>
          </a:bodyPr>
          <a:lstStyle/>
          <a:p>
            <a:r>
              <a:rPr lang="en-US" sz="4400" dirty="0"/>
              <a:t>:</a:t>
            </a:r>
          </a:p>
          <a:p>
            <a:r>
              <a:rPr lang="en-US" sz="4400" b="1" dirty="0"/>
              <a:t>“ROMES”-RACIST</a:t>
            </a:r>
          </a:p>
          <a:p>
            <a:r>
              <a:rPr lang="en-US" sz="4400" dirty="0"/>
              <a:t>Racial Purity, </a:t>
            </a:r>
          </a:p>
          <a:p>
            <a:r>
              <a:rPr lang="en-US" sz="4400" dirty="0"/>
              <a:t>State Sovereignty</a:t>
            </a:r>
          </a:p>
        </p:txBody>
      </p:sp>
    </p:spTree>
    <p:extLst>
      <p:ext uri="{BB962C8B-B14F-4D97-AF65-F5344CB8AC3E}">
        <p14:creationId xmlns:p14="http://schemas.microsoft.com/office/powerpoint/2010/main" val="308488516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110845"/>
            <a:ext cx="13004800" cy="2692400"/>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REVOLUTIONARY (COUNTER) HISTORY</a:t>
            </a:r>
            <a:endParaRPr sz="7200" b="1" dirty="0">
              <a:solidFill>
                <a:srgbClr val="767367"/>
              </a:solidFill>
              <a:effectLst>
                <a:outerShdw blurRad="63500" dist="12700" dir="5400000" rotWithShape="0">
                  <a:srgbClr val="000000">
                    <a:alpha val="30000"/>
                  </a:srgbClr>
                </a:outerShdw>
              </a:effectLst>
            </a:endParaRPr>
          </a:p>
        </p:txBody>
      </p:sp>
      <p:sp>
        <p:nvSpPr>
          <p:cNvPr id="63" name="Shape 63"/>
          <p:cNvSpPr/>
          <p:nvPr/>
        </p:nvSpPr>
        <p:spPr>
          <a:xfrm>
            <a:off x="459268" y="2607523"/>
            <a:ext cx="5996828" cy="68736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r>
              <a:rPr lang="mr-IN" sz="4000" dirty="0"/>
              <a:t>…</a:t>
            </a:r>
            <a:r>
              <a:rPr lang="en-US" sz="4000" dirty="0"/>
              <a:t>from the second half of the Middle Ages onward, the Bible was the great form for the articulation of religious, moral, and political protests against the power of kings and the despotism of the church. (71)</a:t>
            </a:r>
          </a:p>
          <a:p>
            <a:pPr lvl="0"/>
            <a:endParaRPr lang="en-US" sz="4000" dirty="0"/>
          </a:p>
          <a:p>
            <a:pPr lvl="0"/>
            <a:r>
              <a:rPr lang="en-US" sz="4000" b="1" dirty="0"/>
              <a:t>Bible as Revolutionary!</a:t>
            </a:r>
          </a:p>
        </p:txBody>
      </p:sp>
      <p:pic>
        <p:nvPicPr>
          <p:cNvPr id="3" name="Picture 2" descr="genesis1-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09014" y="3120758"/>
            <a:ext cx="6257595" cy="4446633"/>
          </a:xfrm>
          <a:prstGeom prst="rect">
            <a:avLst/>
          </a:prstGeom>
        </p:spPr>
      </p:pic>
    </p:spTree>
    <p:extLst>
      <p:ext uri="{BB962C8B-B14F-4D97-AF65-F5344CB8AC3E}">
        <p14:creationId xmlns:p14="http://schemas.microsoft.com/office/powerpoint/2010/main" val="195110096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60"/>
          <p:cNvSpPr>
            <a:spLocks noGrp="1"/>
          </p:cNvSpPr>
          <p:nvPr>
            <p:ph type="title"/>
          </p:nvPr>
        </p:nvSpPr>
        <p:spPr>
          <a:xfrm>
            <a:off x="0" y="-304800"/>
            <a:ext cx="12954000" cy="2438400"/>
          </a:xfrm>
          <a:prstGeom prst="rect">
            <a:avLst/>
          </a:prstGeom>
        </p:spPr>
        <p:txBody>
          <a:bodyPr/>
          <a:lstStyle/>
          <a:p>
            <a:pPr lvl="0">
              <a:defRPr sz="1800">
                <a:solidFill>
                  <a:srgbClr val="000000"/>
                </a:solidFill>
                <a:effectLst/>
              </a:defRPr>
            </a:pPr>
            <a:r>
              <a:rPr lang="en-US" sz="6000" dirty="0">
                <a:solidFill>
                  <a:srgbClr val="767367"/>
                </a:solidFill>
                <a:effectLst>
                  <a:outerShdw blurRad="63500" dist="12700" dir="5400000" rotWithShape="0">
                    <a:srgbClr val="000000">
                      <a:alpha val="30000"/>
                    </a:srgbClr>
                  </a:outerShdw>
                </a:effectLst>
              </a:rPr>
              <a:t>EBSTORF MAP (13</a:t>
            </a:r>
            <a:r>
              <a:rPr lang="en-US" sz="6000" baseline="30000" dirty="0">
                <a:solidFill>
                  <a:srgbClr val="767367"/>
                </a:solidFill>
                <a:effectLst>
                  <a:outerShdw blurRad="63500" dist="12700" dir="5400000" rotWithShape="0">
                    <a:srgbClr val="000000">
                      <a:alpha val="30000"/>
                    </a:srgbClr>
                  </a:outerShdw>
                </a:effectLst>
              </a:rPr>
              <a:t>th</a:t>
            </a:r>
            <a:r>
              <a:rPr lang="en-US" sz="6000" dirty="0">
                <a:solidFill>
                  <a:srgbClr val="767367"/>
                </a:solidFill>
                <a:effectLst>
                  <a:outerShdw blurRad="63500" dist="12700" dir="5400000" rotWithShape="0">
                    <a:srgbClr val="000000">
                      <a:alpha val="30000"/>
                    </a:srgbClr>
                  </a:outerShdw>
                </a:effectLst>
              </a:rPr>
              <a:t> century)</a:t>
            </a:r>
            <a:endParaRPr sz="6000" b="1" dirty="0">
              <a:solidFill>
                <a:srgbClr val="767367"/>
              </a:solidFill>
              <a:effectLst>
                <a:outerShdw blurRad="63500" dist="12700" dir="5400000" rotWithShape="0">
                  <a:srgbClr val="000000">
                    <a:alpha val="30000"/>
                  </a:srgbClr>
                </a:outerShdw>
              </a:effectLst>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6562" y="1661331"/>
            <a:ext cx="8149499" cy="8092269"/>
          </a:xfrm>
          <a:prstGeom prst="rect">
            <a:avLst/>
          </a:prstGeom>
        </p:spPr>
      </p:pic>
    </p:spTree>
    <p:extLst>
      <p:ext uri="{BB962C8B-B14F-4D97-AF65-F5344CB8AC3E}">
        <p14:creationId xmlns:p14="http://schemas.microsoft.com/office/powerpoint/2010/main" val="406156405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60"/>
          <p:cNvSpPr>
            <a:spLocks noGrp="1"/>
          </p:cNvSpPr>
          <p:nvPr>
            <p:ph type="title"/>
          </p:nvPr>
        </p:nvSpPr>
        <p:spPr>
          <a:xfrm>
            <a:off x="0" y="-304800"/>
            <a:ext cx="12954000" cy="2438400"/>
          </a:xfrm>
          <a:prstGeom prst="rect">
            <a:avLst/>
          </a:prstGeom>
        </p:spPr>
        <p:txBody>
          <a:bodyPr/>
          <a:lstStyle/>
          <a:p>
            <a:pPr lvl="0">
              <a:defRPr sz="1800">
                <a:solidFill>
                  <a:srgbClr val="000000"/>
                </a:solidFill>
                <a:effectLst/>
              </a:defRPr>
            </a:pPr>
            <a:r>
              <a:rPr lang="en-US" sz="6000" dirty="0">
                <a:solidFill>
                  <a:srgbClr val="767367"/>
                </a:solidFill>
                <a:effectLst>
                  <a:outerShdw blurRad="63500" dist="12700" dir="5400000" rotWithShape="0">
                    <a:srgbClr val="000000">
                      <a:alpha val="30000"/>
                    </a:srgbClr>
                  </a:outerShdw>
                </a:effectLst>
              </a:rPr>
              <a:t>EBSTORF MAP (13</a:t>
            </a:r>
            <a:r>
              <a:rPr lang="en-US" sz="6000" baseline="30000" dirty="0">
                <a:solidFill>
                  <a:srgbClr val="767367"/>
                </a:solidFill>
                <a:effectLst>
                  <a:outerShdw blurRad="63500" dist="12700" dir="5400000" rotWithShape="0">
                    <a:srgbClr val="000000">
                      <a:alpha val="30000"/>
                    </a:srgbClr>
                  </a:outerShdw>
                </a:effectLst>
              </a:rPr>
              <a:t>th</a:t>
            </a:r>
            <a:r>
              <a:rPr lang="en-US" sz="6000" dirty="0">
                <a:solidFill>
                  <a:srgbClr val="767367"/>
                </a:solidFill>
                <a:effectLst>
                  <a:outerShdw blurRad="63500" dist="12700" dir="5400000" rotWithShape="0">
                    <a:srgbClr val="000000">
                      <a:alpha val="30000"/>
                    </a:srgbClr>
                  </a:outerShdw>
                </a:effectLst>
              </a:rPr>
              <a:t> century)</a:t>
            </a:r>
            <a:endParaRPr sz="6000" b="1" dirty="0">
              <a:solidFill>
                <a:srgbClr val="767367"/>
              </a:solidFill>
              <a:effectLst>
                <a:outerShdw blurRad="63500" dist="12700" dir="5400000" rotWithShape="0">
                  <a:srgbClr val="000000">
                    <a:alpha val="30000"/>
                  </a:srgbClr>
                </a:outerShdw>
              </a:effectLst>
            </a:endParaRPr>
          </a:p>
        </p:txBody>
      </p:sp>
      <p:pic>
        <p:nvPicPr>
          <p:cNvPr id="3" name="Picture 2"/>
          <p:cNvPicPr>
            <a:picLocks noChangeAspect="1"/>
          </p:cNvPicPr>
          <p:nvPr/>
        </p:nvPicPr>
        <p:blipFill>
          <a:blip r:embed="rId2"/>
          <a:stretch>
            <a:fillRect/>
          </a:stretch>
        </p:blipFill>
        <p:spPr>
          <a:xfrm>
            <a:off x="2578100" y="2133600"/>
            <a:ext cx="7835900" cy="6248400"/>
          </a:xfrm>
          <a:prstGeom prst="rect">
            <a:avLst/>
          </a:prstGeom>
        </p:spPr>
      </p:pic>
    </p:spTree>
    <p:extLst>
      <p:ext uri="{BB962C8B-B14F-4D97-AF65-F5344CB8AC3E}">
        <p14:creationId xmlns:p14="http://schemas.microsoft.com/office/powerpoint/2010/main" val="131308069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0" y="596900"/>
            <a:ext cx="13004800" cy="8554863"/>
          </a:xfrm>
          <a:prstGeom prst="rect">
            <a:avLst/>
          </a:prstGeom>
        </p:spPr>
      </p:pic>
      <p:sp>
        <p:nvSpPr>
          <p:cNvPr id="60" name="Shape 60"/>
          <p:cNvSpPr>
            <a:spLocks noGrp="1"/>
          </p:cNvSpPr>
          <p:nvPr>
            <p:ph type="title"/>
          </p:nvPr>
        </p:nvSpPr>
        <p:spPr>
          <a:xfrm>
            <a:off x="0" y="47805"/>
            <a:ext cx="13004800" cy="1836234"/>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REVOLUTIONARY  HISTORY</a:t>
            </a:r>
            <a:endParaRPr sz="7200" dirty="0">
              <a:solidFill>
                <a:srgbClr val="767367"/>
              </a:solidFill>
              <a:effectLst>
                <a:outerShdw blurRad="63500" dist="12700" dir="5400000" rotWithShape="0">
                  <a:srgbClr val="000000">
                    <a:alpha val="30000"/>
                  </a:srgbClr>
                </a:outerShdw>
              </a:effectLst>
            </a:endParaRPr>
          </a:p>
        </p:txBody>
      </p:sp>
      <p:sp>
        <p:nvSpPr>
          <p:cNvPr id="2" name="TextBox 1"/>
          <p:cNvSpPr txBox="1"/>
          <p:nvPr/>
        </p:nvSpPr>
        <p:spPr>
          <a:xfrm>
            <a:off x="415104" y="1593522"/>
            <a:ext cx="11774437" cy="100745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strike="noStrike" cap="none" spc="0" normalizeH="0" baseline="0" dirty="0">
                <a:ln>
                  <a:noFill/>
                </a:ln>
                <a:solidFill>
                  <a:srgbClr val="6C6963"/>
                </a:solidFill>
                <a:effectLst/>
                <a:uFillTx/>
                <a:latin typeface="+mn-lt"/>
                <a:ea typeface="+mn-ea"/>
                <a:cs typeface="+mn-cs"/>
                <a:sym typeface="Hoefler Text"/>
              </a:rPr>
              <a:t>“This new discourse of race struggle</a:t>
            </a:r>
            <a:r>
              <a:rPr lang="mr-IN" dirty="0"/>
              <a:t>…</a:t>
            </a:r>
            <a:r>
              <a:rPr lang="en-US" dirty="0"/>
              <a:t>is much closer to the </a:t>
            </a:r>
            <a:r>
              <a:rPr lang="en-US" dirty="0" err="1"/>
              <a:t>mythico</a:t>
            </a:r>
            <a:r>
              <a:rPr lang="en-US" dirty="0"/>
              <a:t>-religious discourse of the Jews than to the politico-legendary history of the Romans.</a:t>
            </a:r>
            <a:r>
              <a:rPr kumimoji="0" lang="en-US" sz="3600" b="0" i="0" strike="noStrike" cap="none" spc="0" normalizeH="0" dirty="0">
                <a:ln>
                  <a:noFill/>
                </a:ln>
                <a:solidFill>
                  <a:srgbClr val="6C6963"/>
                </a:solidFill>
                <a:effectLst/>
                <a:uFillTx/>
                <a:latin typeface="+mn-lt"/>
                <a:ea typeface="+mn-ea"/>
                <a:cs typeface="+mn-cs"/>
                <a:sym typeface="Hoefler Text"/>
              </a:rPr>
              <a:t>” (71) </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strike="noStrike" cap="none" spc="0" normalizeH="0" dirty="0">
              <a:ln>
                <a:noFill/>
              </a:ln>
              <a:solidFill>
                <a:srgbClr val="6C6963"/>
              </a:solidFill>
              <a:effectLst/>
              <a:uFillTx/>
              <a:latin typeface="+mn-lt"/>
              <a:ea typeface="+mn-ea"/>
              <a:cs typeface="+mn-cs"/>
              <a:sym typeface="Hoefler Text"/>
            </a:endParaRPr>
          </a:p>
          <a:p>
            <a:pPr marL="0" marR="0" indent="0" algn="ctr" defTabSz="584200" rtl="0" fontAlgn="auto" latinLnBrk="1" hangingPunct="0">
              <a:lnSpc>
                <a:spcPct val="100000"/>
              </a:lnSpc>
              <a:spcBef>
                <a:spcPts val="0"/>
              </a:spcBef>
              <a:spcAft>
                <a:spcPts val="0"/>
              </a:spcAft>
              <a:buClrTx/>
              <a:buSzTx/>
              <a:buFontTx/>
              <a:buNone/>
              <a:tabLst/>
            </a:pPr>
            <a:r>
              <a:rPr lang="en-US" dirty="0"/>
              <a:t>Late Middle Ages </a:t>
            </a:r>
            <a:r>
              <a:rPr lang="en-US" dirty="0">
                <a:sym typeface="Wingdings"/>
              </a:rPr>
              <a:t>17th/18</a:t>
            </a:r>
            <a:r>
              <a:rPr lang="en-US" baseline="30000" dirty="0">
                <a:sym typeface="Wingdings"/>
              </a:rPr>
              <a:t>th</a:t>
            </a:r>
            <a:r>
              <a:rPr lang="en-US" dirty="0">
                <a:sym typeface="Wingdings"/>
              </a:rPr>
              <a:t> centuries</a:t>
            </a:r>
            <a:endParaRPr lang="en-US" dirty="0"/>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r>
              <a:rPr kumimoji="0" lang="en-US" sz="3600" b="0" i="0" strike="noStrike" cap="none" spc="0" normalizeH="0" baseline="0" dirty="0">
                <a:ln>
                  <a:noFill/>
                </a:ln>
                <a:solidFill>
                  <a:srgbClr val="6C6963"/>
                </a:solidFill>
                <a:effectLst/>
                <a:uFillTx/>
                <a:latin typeface="+mn-lt"/>
                <a:ea typeface="+mn-ea"/>
                <a:cs typeface="+mn-cs"/>
                <a:sym typeface="Hoefler Text"/>
              </a:rPr>
              <a:t>“</a:t>
            </a:r>
            <a:r>
              <a:rPr kumimoji="0" lang="mr-IN" sz="3600" b="0" i="0" strike="noStrike" cap="none" spc="0" normalizeH="0" baseline="0" dirty="0">
                <a:ln>
                  <a:noFill/>
                </a:ln>
                <a:solidFill>
                  <a:srgbClr val="6C6963"/>
                </a:solidFill>
                <a:effectLst/>
                <a:uFillTx/>
                <a:latin typeface="+mn-lt"/>
                <a:ea typeface="+mn-ea"/>
                <a:cs typeface="+mn-cs"/>
                <a:sym typeface="Hoefler Text"/>
              </a:rPr>
              <a:t>…</a:t>
            </a:r>
            <a:r>
              <a:rPr kumimoji="0" lang="en-US" sz="3600" b="0" i="0" strike="noStrike" cap="none" spc="0" normalizeH="0" baseline="0" dirty="0">
                <a:ln>
                  <a:noFill/>
                </a:ln>
                <a:solidFill>
                  <a:srgbClr val="6C6963"/>
                </a:solidFill>
                <a:effectLst/>
                <a:uFillTx/>
                <a:latin typeface="+mn-lt"/>
                <a:ea typeface="+mn-ea"/>
                <a:cs typeface="+mn-cs"/>
                <a:sym typeface="Hoefler Text"/>
              </a:rPr>
              <a:t>a protest, a critique</a:t>
            </a:r>
            <a:r>
              <a:rPr lang="en-US" dirty="0"/>
              <a:t>, and an oppositional discourse.” (71)</a:t>
            </a:r>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r>
              <a:rPr lang="en-US" dirty="0"/>
              <a:t>“history</a:t>
            </a:r>
            <a:r>
              <a:rPr lang="mr-IN" dirty="0"/>
              <a:t>…</a:t>
            </a:r>
            <a:r>
              <a:rPr lang="en-US" dirty="0"/>
              <a:t>show[s] that laws deceive, that kings wear masks, that power creates illusions, and that historians tell lies.” (72)</a:t>
            </a:r>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r>
              <a:rPr lang="en-US" dirty="0"/>
              <a:t>Why?</a:t>
            </a:r>
          </a:p>
          <a:p>
            <a:pPr marL="0" marR="0" indent="0" algn="ctr" defTabSz="584200" rtl="0" fontAlgn="auto" latinLnBrk="1" hangingPunct="0">
              <a:lnSpc>
                <a:spcPct val="100000"/>
              </a:lnSpc>
              <a:spcBef>
                <a:spcPts val="0"/>
              </a:spcBef>
              <a:spcAft>
                <a:spcPts val="0"/>
              </a:spcAft>
              <a:buClrTx/>
              <a:buSzTx/>
              <a:buFontTx/>
              <a:buNone/>
              <a:tabLst/>
            </a:pPr>
            <a:r>
              <a:rPr lang="en-US" dirty="0"/>
              <a:t>A </a:t>
            </a:r>
            <a:r>
              <a:rPr lang="en-US" dirty="0" err="1"/>
              <a:t>counterhistory</a:t>
            </a:r>
            <a:r>
              <a:rPr lang="en-US" dirty="0"/>
              <a:t>, closely tied to revolutionary thought and action, for declaring rights (73)</a:t>
            </a:r>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strike="noStrike" cap="none" spc="0" normalizeH="0" baseline="0" dirty="0">
              <a:ln>
                <a:noFill/>
              </a:ln>
              <a:solidFill>
                <a:srgbClr val="6C6963"/>
              </a:solidFill>
              <a:effectLst/>
              <a:uFillTx/>
              <a:latin typeface="+mn-lt"/>
              <a:ea typeface="+mn-ea"/>
              <a:cs typeface="+mn-cs"/>
              <a:sym typeface="Hoefler Text"/>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strike="noStrike" cap="none" spc="0" normalizeH="0" baseline="0" dirty="0">
              <a:ln>
                <a:noFill/>
              </a:ln>
              <a:solidFill>
                <a:srgbClr val="6C6963"/>
              </a:solidFill>
              <a:effectLst/>
              <a:uFillTx/>
              <a:latin typeface="+mn-lt"/>
              <a:ea typeface="+mn-ea"/>
              <a:cs typeface="+mn-cs"/>
              <a:sym typeface="Hoefler Text"/>
            </a:endParaRPr>
          </a:p>
        </p:txBody>
      </p:sp>
    </p:spTree>
    <p:extLst>
      <p:ext uri="{BB962C8B-B14F-4D97-AF65-F5344CB8AC3E}">
        <p14:creationId xmlns:p14="http://schemas.microsoft.com/office/powerpoint/2010/main" val="167899581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336135"/>
            <a:ext cx="13004800" cy="2026065"/>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Modern Historical Discourse: </a:t>
            </a:r>
            <a:br>
              <a:rPr lang="en-US" sz="7200" dirty="0">
                <a:solidFill>
                  <a:srgbClr val="767367"/>
                </a:solidFill>
                <a:effectLst>
                  <a:outerShdw blurRad="63500" dist="12700" dir="5400000" rotWithShape="0">
                    <a:srgbClr val="000000">
                      <a:alpha val="30000"/>
                    </a:srgbClr>
                  </a:outerShdw>
                </a:effectLst>
              </a:rPr>
            </a:br>
            <a:r>
              <a:rPr lang="en-US" sz="7200" dirty="0">
                <a:solidFill>
                  <a:srgbClr val="767367"/>
                </a:solidFill>
                <a:effectLst>
                  <a:outerShdw blurRad="63500" dist="12700" dir="5400000" rotWithShape="0">
                    <a:srgbClr val="000000">
                      <a:alpha val="30000"/>
                    </a:srgbClr>
                  </a:outerShdw>
                </a:effectLst>
              </a:rPr>
              <a:t>Three Stages</a:t>
            </a:r>
            <a:endParaRPr sz="7200" dirty="0">
              <a:solidFill>
                <a:srgbClr val="767367"/>
              </a:solidFill>
              <a:effectLst>
                <a:outerShdw blurRad="63500" dist="12700" dir="5400000" rotWithShape="0">
                  <a:srgbClr val="000000">
                    <a:alpha val="30000"/>
                  </a:srgbClr>
                </a:outerShdw>
              </a:effectLst>
            </a:endParaRPr>
          </a:p>
        </p:txBody>
      </p:sp>
      <p:sp>
        <p:nvSpPr>
          <p:cNvPr id="6" name="Rectangle 5"/>
          <p:cNvSpPr/>
          <p:nvPr/>
        </p:nvSpPr>
        <p:spPr>
          <a:xfrm>
            <a:off x="279400" y="7670800"/>
            <a:ext cx="5257800" cy="1446550"/>
          </a:xfrm>
          <a:prstGeom prst="rect">
            <a:avLst/>
          </a:prstGeom>
        </p:spPr>
        <p:txBody>
          <a:bodyPr wrap="square">
            <a:spAutoFit/>
          </a:bodyPr>
          <a:lstStyle/>
          <a:p>
            <a:r>
              <a:rPr lang="en-US" sz="4400" b="1" dirty="0"/>
              <a:t>ROMAN:</a:t>
            </a:r>
          </a:p>
          <a:p>
            <a:r>
              <a:rPr lang="en-US" sz="4400" dirty="0"/>
              <a:t>“</a:t>
            </a:r>
            <a:r>
              <a:rPr lang="en-US" sz="4400" dirty="0" err="1"/>
              <a:t>Jupiterian</a:t>
            </a:r>
            <a:r>
              <a:rPr lang="en-US" sz="4400" dirty="0"/>
              <a:t>” History</a:t>
            </a:r>
          </a:p>
        </p:txBody>
      </p:sp>
      <p:sp>
        <p:nvSpPr>
          <p:cNvPr id="7" name="Rectangle 6"/>
          <p:cNvSpPr/>
          <p:nvPr/>
        </p:nvSpPr>
        <p:spPr>
          <a:xfrm>
            <a:off x="3352800" y="4974472"/>
            <a:ext cx="6070600" cy="4154983"/>
          </a:xfrm>
          <a:prstGeom prst="rect">
            <a:avLst/>
          </a:prstGeom>
        </p:spPr>
        <p:txBody>
          <a:bodyPr wrap="square">
            <a:spAutoFit/>
          </a:bodyPr>
          <a:lstStyle/>
          <a:p>
            <a:r>
              <a:rPr lang="en-US" sz="4400" b="1" dirty="0"/>
              <a:t>REVOLUTIONARY:</a:t>
            </a:r>
          </a:p>
          <a:p>
            <a:r>
              <a:rPr lang="en-US" sz="4400" dirty="0"/>
              <a:t>Race Struggle, </a:t>
            </a:r>
            <a:r>
              <a:rPr lang="en-US" sz="4400" dirty="0" err="1"/>
              <a:t>Counterhistory</a:t>
            </a:r>
            <a:r>
              <a:rPr lang="en-US" sz="4400" dirty="0"/>
              <a:t>, </a:t>
            </a:r>
          </a:p>
          <a:p>
            <a:r>
              <a:rPr lang="en-US" sz="4400" dirty="0" err="1"/>
              <a:t>Jersusalem</a:t>
            </a:r>
            <a:endParaRPr lang="en-US" sz="4400" dirty="0"/>
          </a:p>
          <a:p>
            <a:endParaRPr lang="en-US" sz="4400" dirty="0"/>
          </a:p>
          <a:p>
            <a:endParaRPr lang="en-US" sz="4400" dirty="0"/>
          </a:p>
        </p:txBody>
      </p:sp>
      <p:sp>
        <p:nvSpPr>
          <p:cNvPr id="8" name="Rectangle 7"/>
          <p:cNvSpPr/>
          <p:nvPr/>
        </p:nvSpPr>
        <p:spPr>
          <a:xfrm>
            <a:off x="7162800" y="1676400"/>
            <a:ext cx="5664200" cy="3477875"/>
          </a:xfrm>
          <a:prstGeom prst="rect">
            <a:avLst/>
          </a:prstGeom>
        </p:spPr>
        <p:txBody>
          <a:bodyPr wrap="square">
            <a:spAutoFit/>
          </a:bodyPr>
          <a:lstStyle/>
          <a:p>
            <a:r>
              <a:rPr lang="en-US" sz="4400" dirty="0"/>
              <a:t>:</a:t>
            </a:r>
          </a:p>
          <a:p>
            <a:r>
              <a:rPr lang="en-US" sz="4400" b="1" dirty="0">
                <a:solidFill>
                  <a:srgbClr val="0000FF"/>
                </a:solidFill>
              </a:rPr>
              <a:t>“ROMES”-RACIST</a:t>
            </a:r>
          </a:p>
          <a:p>
            <a:r>
              <a:rPr lang="en-US" sz="4400" dirty="0">
                <a:solidFill>
                  <a:srgbClr val="0000FF"/>
                </a:solidFill>
              </a:rPr>
              <a:t>Racial Purity, </a:t>
            </a:r>
          </a:p>
          <a:p>
            <a:r>
              <a:rPr lang="en-US" sz="4400" dirty="0">
                <a:solidFill>
                  <a:srgbClr val="0000FF"/>
                </a:solidFill>
              </a:rPr>
              <a:t>State Sovereignty</a:t>
            </a:r>
          </a:p>
        </p:txBody>
      </p:sp>
      <p:cxnSp>
        <p:nvCxnSpPr>
          <p:cNvPr id="4" name="Straight Arrow Connector 3"/>
          <p:cNvCxnSpPr/>
          <p:nvPr/>
        </p:nvCxnSpPr>
        <p:spPr>
          <a:xfrm flipV="1">
            <a:off x="5765800" y="5359400"/>
            <a:ext cx="5994400" cy="4038600"/>
          </a:xfrm>
          <a:prstGeom prst="straightConnector1">
            <a:avLst/>
          </a:prstGeom>
          <a:noFill/>
          <a:ln w="38100" cap="flat">
            <a:solidFill>
              <a:srgbClr val="3C5F5E"/>
            </a:solidFill>
            <a:prstDash val="solid"/>
            <a:miter lim="400000"/>
            <a:tailEnd type="arrow"/>
          </a:ln>
          <a:effectLst/>
        </p:spPr>
        <p:style>
          <a:lnRef idx="0">
            <a:scrgbClr r="0" g="0" b="0"/>
          </a:lnRef>
          <a:fillRef idx="0">
            <a:scrgbClr r="0" g="0" b="0"/>
          </a:fillRef>
          <a:effectRef idx="0">
            <a:scrgbClr r="0" g="0" b="0"/>
          </a:effectRef>
          <a:fontRef idx="none"/>
        </p:style>
      </p:cxnSp>
      <p:sp>
        <p:nvSpPr>
          <p:cNvPr id="13" name="TextBox 12"/>
          <p:cNvSpPr txBox="1"/>
          <p:nvPr/>
        </p:nvSpPr>
        <p:spPr>
          <a:xfrm>
            <a:off x="8616323" y="7420610"/>
            <a:ext cx="115794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0000"/>
                </a:solidFill>
                <a:effectLst/>
                <a:uFillTx/>
                <a:latin typeface="+mn-lt"/>
                <a:ea typeface="+mn-ea"/>
                <a:cs typeface="+mn-cs"/>
                <a:sym typeface="Hoefler Text"/>
              </a:rPr>
              <a:t>Time</a:t>
            </a:r>
          </a:p>
        </p:txBody>
      </p:sp>
    </p:spTree>
    <p:extLst>
      <p:ext uri="{BB962C8B-B14F-4D97-AF65-F5344CB8AC3E}">
        <p14:creationId xmlns:p14="http://schemas.microsoft.com/office/powerpoint/2010/main" val="26947401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495300" y="317500"/>
            <a:ext cx="13500100" cy="2692400"/>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Michel Foucault  </a:t>
            </a:r>
            <a:br>
              <a:rPr lang="en-US" sz="7200" dirty="0">
                <a:solidFill>
                  <a:srgbClr val="767367"/>
                </a:solidFill>
                <a:effectLst>
                  <a:outerShdw blurRad="63500" dist="12700" dir="5400000" rotWithShape="0">
                    <a:srgbClr val="000000">
                      <a:alpha val="30000"/>
                    </a:srgbClr>
                  </a:outerShdw>
                </a:effectLst>
              </a:rPr>
            </a:br>
            <a:r>
              <a:rPr lang="en-US" sz="4800" dirty="0">
                <a:solidFill>
                  <a:srgbClr val="767367"/>
                </a:solidFill>
                <a:effectLst>
                  <a:outerShdw blurRad="63500" dist="12700" dir="5400000" rotWithShape="0">
                    <a:srgbClr val="000000">
                      <a:alpha val="30000"/>
                    </a:srgbClr>
                  </a:outerShdw>
                </a:effectLst>
              </a:rPr>
              <a:t>(and Jean-Paul Sartre)</a:t>
            </a:r>
            <a:endParaRPr sz="4800" dirty="0">
              <a:solidFill>
                <a:srgbClr val="767367"/>
              </a:solidFill>
              <a:effectLst>
                <a:outerShdw blurRad="63500" dist="12700" dir="5400000" rotWithShape="0">
                  <a:srgbClr val="000000">
                    <a:alpha val="30000"/>
                  </a:srgbClr>
                </a:outerShdw>
              </a:effectLst>
            </a:endParaRPr>
          </a:p>
        </p:txBody>
      </p:sp>
      <p:pic>
        <p:nvPicPr>
          <p:cNvPr id="2" name="Picture 1"/>
          <p:cNvPicPr>
            <a:picLocks noChangeAspect="1"/>
          </p:cNvPicPr>
          <p:nvPr/>
        </p:nvPicPr>
        <p:blipFill>
          <a:blip r:embed="rId2"/>
          <a:stretch>
            <a:fillRect/>
          </a:stretch>
        </p:blipFill>
        <p:spPr>
          <a:xfrm>
            <a:off x="1473200" y="2794000"/>
            <a:ext cx="9550400" cy="630300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110845"/>
            <a:ext cx="13004800" cy="1984882"/>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“ROMES”-RACIST HISTORY</a:t>
            </a:r>
            <a:endParaRPr sz="7200" b="1" dirty="0">
              <a:solidFill>
                <a:srgbClr val="767367"/>
              </a:solidFill>
              <a:effectLst>
                <a:outerShdw blurRad="63500" dist="12700" dir="5400000" rotWithShape="0">
                  <a:srgbClr val="000000">
                    <a:alpha val="30000"/>
                  </a:srgbClr>
                </a:outerShdw>
              </a:effectLst>
            </a:endParaRPr>
          </a:p>
        </p:txBody>
      </p:sp>
      <p:sp>
        <p:nvSpPr>
          <p:cNvPr id="63" name="Shape 63"/>
          <p:cNvSpPr/>
          <p:nvPr/>
        </p:nvSpPr>
        <p:spPr>
          <a:xfrm>
            <a:off x="459268" y="2915303"/>
            <a:ext cx="5996828" cy="62581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r>
              <a:rPr lang="en-US" sz="4000" dirty="0"/>
              <a:t>The idea of racial purity, with all its monistic, Statist, and biological implications: that is what replaces the idea of race struggle. (81)</a:t>
            </a:r>
          </a:p>
          <a:p>
            <a:pPr lvl="0"/>
            <a:endParaRPr lang="en-US" sz="4000" dirty="0"/>
          </a:p>
          <a:p>
            <a:pPr lvl="0"/>
            <a:r>
              <a:rPr lang="en-US" sz="4000" b="1" dirty="0"/>
              <a:t>Many </a:t>
            </a:r>
            <a:r>
              <a:rPr lang="en-US" sz="4000" b="1" dirty="0" err="1"/>
              <a:t>Romes</a:t>
            </a:r>
            <a:r>
              <a:rPr lang="en-US" sz="4000" b="1" dirty="0"/>
              <a:t>; many world navels; colonialism ensues!</a:t>
            </a:r>
          </a:p>
        </p:txBody>
      </p:sp>
      <p:pic>
        <p:nvPicPr>
          <p:cNvPr id="4" name="Picture 3" descr="Europe_1815_map_en.png"/>
          <p:cNvPicPr>
            <a:picLocks noChangeAspect="1"/>
          </p:cNvPicPr>
          <p:nvPr/>
        </p:nvPicPr>
        <p:blipFill>
          <a:blip r:embed="rId2" cstate="screen">
            <a:alphaModFix amt="40000"/>
            <a:extLst>
              <a:ext uri="{28A0092B-C50C-407E-A947-70E740481C1C}">
                <a14:useLocalDpi xmlns:a14="http://schemas.microsoft.com/office/drawing/2010/main"/>
              </a:ext>
            </a:extLst>
          </a:blip>
          <a:stretch>
            <a:fillRect/>
          </a:stretch>
        </p:blipFill>
        <p:spPr>
          <a:xfrm>
            <a:off x="2476601" y="2245281"/>
            <a:ext cx="10528199" cy="6928145"/>
          </a:xfrm>
          <a:prstGeom prst="rect">
            <a:avLst/>
          </a:prstGeom>
        </p:spPr>
      </p:pic>
    </p:spTree>
    <p:extLst>
      <p:ext uri="{BB962C8B-B14F-4D97-AF65-F5344CB8AC3E}">
        <p14:creationId xmlns:p14="http://schemas.microsoft.com/office/powerpoint/2010/main" val="41201996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0" y="596900"/>
            <a:ext cx="13004800" cy="8554863"/>
          </a:xfrm>
          <a:prstGeom prst="rect">
            <a:avLst/>
          </a:prstGeom>
        </p:spPr>
      </p:pic>
      <p:sp>
        <p:nvSpPr>
          <p:cNvPr id="60" name="Shape 60"/>
          <p:cNvSpPr>
            <a:spLocks noGrp="1"/>
          </p:cNvSpPr>
          <p:nvPr>
            <p:ph type="title"/>
          </p:nvPr>
        </p:nvSpPr>
        <p:spPr>
          <a:xfrm>
            <a:off x="-190509" y="-185054"/>
            <a:ext cx="13504883" cy="1899740"/>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“ROMES”</a:t>
            </a:r>
            <a:r>
              <a:rPr lang="en-US" sz="7200">
                <a:solidFill>
                  <a:srgbClr val="767367"/>
                </a:solidFill>
                <a:effectLst>
                  <a:outerShdw blurRad="63500" dist="12700" dir="5400000" rotWithShape="0">
                    <a:srgbClr val="000000">
                      <a:alpha val="30000"/>
                    </a:srgbClr>
                  </a:outerShdw>
                </a:effectLst>
              </a:rPr>
              <a:t>-RACIST  </a:t>
            </a:r>
            <a:r>
              <a:rPr lang="en-US" sz="7200" dirty="0">
                <a:solidFill>
                  <a:srgbClr val="767367"/>
                </a:solidFill>
                <a:effectLst>
                  <a:outerShdw blurRad="63500" dist="12700" dir="5400000" rotWithShape="0">
                    <a:srgbClr val="000000">
                      <a:alpha val="30000"/>
                    </a:srgbClr>
                  </a:outerShdw>
                </a:effectLst>
              </a:rPr>
              <a:t>HISTORY</a:t>
            </a:r>
            <a:endParaRPr sz="7200" dirty="0">
              <a:solidFill>
                <a:srgbClr val="767367"/>
              </a:solidFill>
              <a:effectLst>
                <a:outerShdw blurRad="63500" dist="12700" dir="5400000" rotWithShape="0">
                  <a:srgbClr val="000000">
                    <a:alpha val="30000"/>
                  </a:srgbClr>
                </a:outerShdw>
              </a:effectLst>
            </a:endParaRPr>
          </a:p>
        </p:txBody>
      </p:sp>
      <p:sp>
        <p:nvSpPr>
          <p:cNvPr id="2" name="TextBox 1"/>
          <p:cNvSpPr txBox="1"/>
          <p:nvPr/>
        </p:nvSpPr>
        <p:spPr>
          <a:xfrm>
            <a:off x="415104" y="1316523"/>
            <a:ext cx="11774437" cy="106285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strike="noStrike" cap="none" spc="0" normalizeH="0" baseline="0" dirty="0">
                <a:ln>
                  <a:noFill/>
                </a:ln>
                <a:solidFill>
                  <a:srgbClr val="6C6963"/>
                </a:solidFill>
                <a:effectLst/>
                <a:uFillTx/>
                <a:latin typeface="+mn-lt"/>
                <a:ea typeface="+mn-ea"/>
                <a:cs typeface="+mn-cs"/>
                <a:sym typeface="Hoefler Text"/>
              </a:rPr>
              <a:t>“Racism</a:t>
            </a:r>
            <a:r>
              <a:rPr kumimoji="0" lang="en-US" sz="3600" b="0" i="0" strike="noStrike" cap="none" spc="0" normalizeH="0" dirty="0">
                <a:ln>
                  <a:noFill/>
                </a:ln>
                <a:solidFill>
                  <a:srgbClr val="6C6963"/>
                </a:solidFill>
                <a:effectLst/>
                <a:uFillTx/>
                <a:latin typeface="+mn-lt"/>
                <a:ea typeface="+mn-ea"/>
                <a:cs typeface="+mn-cs"/>
                <a:sym typeface="Hoefler Text"/>
              </a:rPr>
              <a:t> is, quite literally, revolutionary discourse in an inverted form</a:t>
            </a:r>
            <a:r>
              <a:rPr lang="en-US" dirty="0"/>
              <a:t>.</a:t>
            </a:r>
            <a:r>
              <a:rPr kumimoji="0" lang="en-US" sz="3600" b="0" i="0" strike="noStrike" cap="none" spc="0" normalizeH="0" dirty="0">
                <a:ln>
                  <a:noFill/>
                </a:ln>
                <a:solidFill>
                  <a:srgbClr val="6C6963"/>
                </a:solidFill>
                <a:effectLst/>
                <a:uFillTx/>
                <a:latin typeface="+mn-lt"/>
                <a:ea typeface="+mn-ea"/>
                <a:cs typeface="+mn-cs"/>
                <a:sym typeface="Hoefler Text"/>
              </a:rPr>
              <a:t>” (81) </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strike="noStrike" cap="none" spc="0" normalizeH="0" dirty="0">
              <a:ln>
                <a:noFill/>
              </a:ln>
              <a:solidFill>
                <a:srgbClr val="6C6963"/>
              </a:solidFill>
              <a:effectLst/>
              <a:uFillTx/>
              <a:latin typeface="+mn-lt"/>
              <a:ea typeface="+mn-ea"/>
              <a:cs typeface="+mn-cs"/>
              <a:sym typeface="Hoefler Text"/>
            </a:endParaRPr>
          </a:p>
          <a:p>
            <a:pPr marL="0" marR="0" indent="0" algn="ctr" defTabSz="584200" rtl="0" fontAlgn="auto" latinLnBrk="1" hangingPunct="0">
              <a:lnSpc>
                <a:spcPct val="100000"/>
              </a:lnSpc>
              <a:spcBef>
                <a:spcPts val="0"/>
              </a:spcBef>
              <a:spcAft>
                <a:spcPts val="0"/>
              </a:spcAft>
              <a:buClrTx/>
              <a:buSzTx/>
              <a:buFontTx/>
              <a:buNone/>
              <a:tabLst/>
            </a:pPr>
            <a:r>
              <a:rPr lang="en-US" dirty="0"/>
              <a:t>18/19</a:t>
            </a:r>
            <a:r>
              <a:rPr lang="en-US" baseline="30000" dirty="0"/>
              <a:t>th</a:t>
            </a:r>
            <a:r>
              <a:rPr lang="en-US" dirty="0"/>
              <a:t> centuries </a:t>
            </a:r>
            <a:r>
              <a:rPr lang="en-US" dirty="0">
                <a:sym typeface="Wingdings"/>
              </a:rPr>
              <a:t> today </a:t>
            </a:r>
            <a:endParaRPr lang="en-US" dirty="0"/>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r>
              <a:rPr lang="en-US" dirty="0"/>
              <a:t>“Thanks to the shift from law to norm, from races in the plural to race in the singular, from the emancipatory project to a concern with purity, </a:t>
            </a:r>
            <a:r>
              <a:rPr lang="en-US" dirty="0" err="1"/>
              <a:t>sovereignity</a:t>
            </a:r>
            <a:r>
              <a:rPr lang="en-US" dirty="0"/>
              <a:t> was able to invest or take over the discourse of race struggle and reutilize it for its own strategy.” (81)</a:t>
            </a:r>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r>
              <a:rPr lang="en-US" dirty="0"/>
              <a:t>Why?</a:t>
            </a:r>
          </a:p>
          <a:p>
            <a:pPr marL="0" marR="0" indent="0" algn="ctr" defTabSz="584200" rtl="0" fontAlgn="auto" latinLnBrk="1" hangingPunct="0">
              <a:lnSpc>
                <a:spcPct val="100000"/>
              </a:lnSpc>
              <a:spcBef>
                <a:spcPts val="0"/>
              </a:spcBef>
              <a:spcAft>
                <a:spcPts val="0"/>
              </a:spcAft>
              <a:buClrTx/>
              <a:buSzTx/>
              <a:buFontTx/>
              <a:buNone/>
              <a:tabLst/>
            </a:pPr>
            <a:r>
              <a:rPr lang="en-US" dirty="0"/>
              <a:t>“The hoarse songs of the races that clashed in battles</a:t>
            </a:r>
            <a:r>
              <a:rPr lang="mr-IN" dirty="0"/>
              <a:t>…</a:t>
            </a:r>
            <a:r>
              <a:rPr lang="en-US" dirty="0"/>
              <a:t> became the administrative prose of a State that defends itself in the name of a social heritage that has to be kept pure.” (83)</a:t>
            </a:r>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strike="noStrike" cap="none" spc="0" normalizeH="0" baseline="0" dirty="0">
              <a:ln>
                <a:noFill/>
              </a:ln>
              <a:solidFill>
                <a:srgbClr val="6C6963"/>
              </a:solidFill>
              <a:effectLst/>
              <a:uFillTx/>
              <a:latin typeface="+mn-lt"/>
              <a:ea typeface="+mn-ea"/>
              <a:cs typeface="+mn-cs"/>
              <a:sym typeface="Hoefler Text"/>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strike="noStrike" cap="none" spc="0" normalizeH="0" baseline="0" dirty="0">
              <a:ln>
                <a:noFill/>
              </a:ln>
              <a:solidFill>
                <a:srgbClr val="6C6963"/>
              </a:solidFill>
              <a:effectLst/>
              <a:uFillTx/>
              <a:latin typeface="+mn-lt"/>
              <a:ea typeface="+mn-ea"/>
              <a:cs typeface="+mn-cs"/>
              <a:sym typeface="Hoefler Text"/>
            </a:endParaRPr>
          </a:p>
        </p:txBody>
      </p:sp>
    </p:spTree>
    <p:extLst>
      <p:ext uri="{BB962C8B-B14F-4D97-AF65-F5344CB8AC3E}">
        <p14:creationId xmlns:p14="http://schemas.microsoft.com/office/powerpoint/2010/main" val="262343672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343703"/>
            <a:ext cx="13004800" cy="2060855"/>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EXERCISE: </a:t>
            </a:r>
            <a:br>
              <a:rPr lang="en-US" sz="7200" dirty="0">
                <a:solidFill>
                  <a:srgbClr val="767367"/>
                </a:solidFill>
                <a:effectLst>
                  <a:outerShdw blurRad="63500" dist="12700" dir="5400000" rotWithShape="0">
                    <a:srgbClr val="000000">
                      <a:alpha val="30000"/>
                    </a:srgbClr>
                  </a:outerShdw>
                </a:effectLst>
              </a:rPr>
            </a:br>
            <a:r>
              <a:rPr lang="en-US" sz="7200" dirty="0">
                <a:solidFill>
                  <a:srgbClr val="767367"/>
                </a:solidFill>
                <a:effectLst>
                  <a:outerShdw blurRad="63500" dist="12700" dir="5400000" rotWithShape="0">
                    <a:srgbClr val="000000">
                      <a:alpha val="30000"/>
                    </a:srgbClr>
                  </a:outerShdw>
                </a:effectLst>
              </a:rPr>
              <a:t>Assumption Archaeology</a:t>
            </a:r>
            <a:endParaRPr sz="7200" b="1" dirty="0">
              <a:solidFill>
                <a:srgbClr val="767367"/>
              </a:solidFill>
              <a:effectLst>
                <a:outerShdw blurRad="63500" dist="12700" dir="5400000" rotWithShape="0">
                  <a:srgbClr val="000000">
                    <a:alpha val="30000"/>
                  </a:srgbClr>
                </a:outerShdw>
              </a:effectLst>
            </a:endParaRPr>
          </a:p>
        </p:txBody>
      </p:sp>
      <p:sp>
        <p:nvSpPr>
          <p:cNvPr id="2" name="TextBox 1"/>
          <p:cNvSpPr txBox="1"/>
          <p:nvPr/>
        </p:nvSpPr>
        <p:spPr>
          <a:xfrm>
            <a:off x="582108" y="3948347"/>
            <a:ext cx="11853816"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dirty="0"/>
              <a:t>“Thanks to the shift from law to norm, from races in the plural to race in the singular, from the emancipatory project to a concern with purity, </a:t>
            </a:r>
            <a:r>
              <a:rPr lang="en-US" dirty="0" err="1"/>
              <a:t>sovereignity</a:t>
            </a:r>
            <a:r>
              <a:rPr lang="en-US" dirty="0"/>
              <a:t> was able to invest or take over the discourse of race struggle and reutilize it for its own strategy.” (81)</a:t>
            </a:r>
          </a:p>
        </p:txBody>
      </p:sp>
    </p:spTree>
    <p:extLst>
      <p:ext uri="{BB962C8B-B14F-4D97-AF65-F5344CB8AC3E}">
        <p14:creationId xmlns:p14="http://schemas.microsoft.com/office/powerpoint/2010/main" val="155770333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336135"/>
            <a:ext cx="13004800" cy="2026065"/>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Modern Historical Discourse: </a:t>
            </a:r>
            <a:br>
              <a:rPr lang="en-US" sz="7200" dirty="0">
                <a:solidFill>
                  <a:srgbClr val="767367"/>
                </a:solidFill>
                <a:effectLst>
                  <a:outerShdw blurRad="63500" dist="12700" dir="5400000" rotWithShape="0">
                    <a:srgbClr val="000000">
                      <a:alpha val="30000"/>
                    </a:srgbClr>
                  </a:outerShdw>
                </a:effectLst>
              </a:rPr>
            </a:br>
            <a:r>
              <a:rPr lang="en-US" sz="7200" dirty="0">
                <a:solidFill>
                  <a:srgbClr val="767367"/>
                </a:solidFill>
                <a:effectLst>
                  <a:outerShdw blurRad="63500" dist="12700" dir="5400000" rotWithShape="0">
                    <a:srgbClr val="000000">
                      <a:alpha val="30000"/>
                    </a:srgbClr>
                  </a:outerShdw>
                </a:effectLst>
              </a:rPr>
              <a:t>Three Stages</a:t>
            </a:r>
            <a:endParaRPr sz="7200" dirty="0">
              <a:solidFill>
                <a:srgbClr val="767367"/>
              </a:solidFill>
              <a:effectLst>
                <a:outerShdw blurRad="63500" dist="12700" dir="5400000" rotWithShape="0">
                  <a:srgbClr val="000000">
                    <a:alpha val="30000"/>
                  </a:srgbClr>
                </a:outerShdw>
              </a:effectLst>
            </a:endParaRPr>
          </a:p>
        </p:txBody>
      </p:sp>
      <p:sp>
        <p:nvSpPr>
          <p:cNvPr id="6" name="Rectangle 5"/>
          <p:cNvSpPr/>
          <p:nvPr/>
        </p:nvSpPr>
        <p:spPr>
          <a:xfrm>
            <a:off x="279400" y="7670800"/>
            <a:ext cx="5257800" cy="1446550"/>
          </a:xfrm>
          <a:prstGeom prst="rect">
            <a:avLst/>
          </a:prstGeom>
        </p:spPr>
        <p:txBody>
          <a:bodyPr wrap="square">
            <a:spAutoFit/>
          </a:bodyPr>
          <a:lstStyle/>
          <a:p>
            <a:r>
              <a:rPr lang="en-US" sz="4400" b="1" dirty="0"/>
              <a:t>ROMAN:</a:t>
            </a:r>
          </a:p>
          <a:p>
            <a:r>
              <a:rPr lang="en-US" sz="4400" dirty="0"/>
              <a:t>“</a:t>
            </a:r>
            <a:r>
              <a:rPr lang="en-US" sz="4400" dirty="0" err="1"/>
              <a:t>Jupiterian</a:t>
            </a:r>
            <a:r>
              <a:rPr lang="en-US" sz="4400" dirty="0"/>
              <a:t>” History</a:t>
            </a:r>
          </a:p>
        </p:txBody>
      </p:sp>
      <p:sp>
        <p:nvSpPr>
          <p:cNvPr id="7" name="Rectangle 6"/>
          <p:cNvSpPr/>
          <p:nvPr/>
        </p:nvSpPr>
        <p:spPr>
          <a:xfrm>
            <a:off x="3352800" y="4974472"/>
            <a:ext cx="6070600" cy="4154983"/>
          </a:xfrm>
          <a:prstGeom prst="rect">
            <a:avLst/>
          </a:prstGeom>
        </p:spPr>
        <p:txBody>
          <a:bodyPr wrap="square">
            <a:spAutoFit/>
          </a:bodyPr>
          <a:lstStyle/>
          <a:p>
            <a:r>
              <a:rPr lang="en-US" sz="4400" b="1" dirty="0"/>
              <a:t>REVOLUTIONARY:</a:t>
            </a:r>
          </a:p>
          <a:p>
            <a:r>
              <a:rPr lang="en-US" sz="4400" dirty="0"/>
              <a:t>Race Struggle, </a:t>
            </a:r>
            <a:r>
              <a:rPr lang="en-US" sz="4400" dirty="0" err="1"/>
              <a:t>Counterhistory</a:t>
            </a:r>
            <a:r>
              <a:rPr lang="en-US" sz="4400" dirty="0"/>
              <a:t>, </a:t>
            </a:r>
          </a:p>
          <a:p>
            <a:r>
              <a:rPr lang="en-US" sz="4400" dirty="0" err="1"/>
              <a:t>Jersusalem</a:t>
            </a:r>
            <a:endParaRPr lang="en-US" sz="4400" dirty="0"/>
          </a:p>
          <a:p>
            <a:endParaRPr lang="en-US" sz="4400" dirty="0"/>
          </a:p>
          <a:p>
            <a:endParaRPr lang="en-US" sz="4400" dirty="0"/>
          </a:p>
        </p:txBody>
      </p:sp>
      <p:cxnSp>
        <p:nvCxnSpPr>
          <p:cNvPr id="4" name="Straight Arrow Connector 3"/>
          <p:cNvCxnSpPr/>
          <p:nvPr/>
        </p:nvCxnSpPr>
        <p:spPr>
          <a:xfrm flipV="1">
            <a:off x="5765800" y="5359400"/>
            <a:ext cx="5994400" cy="4038600"/>
          </a:xfrm>
          <a:prstGeom prst="straightConnector1">
            <a:avLst/>
          </a:prstGeom>
          <a:noFill/>
          <a:ln w="38100" cap="flat">
            <a:solidFill>
              <a:srgbClr val="3C5F5E"/>
            </a:solidFill>
            <a:prstDash val="solid"/>
            <a:miter lim="400000"/>
            <a:tailEnd type="arrow"/>
          </a:ln>
          <a:effectLst/>
        </p:spPr>
        <p:style>
          <a:lnRef idx="0">
            <a:scrgbClr r="0" g="0" b="0"/>
          </a:lnRef>
          <a:fillRef idx="0">
            <a:scrgbClr r="0" g="0" b="0"/>
          </a:fillRef>
          <a:effectRef idx="0">
            <a:scrgbClr r="0" g="0" b="0"/>
          </a:effectRef>
          <a:fontRef idx="none"/>
        </p:style>
      </p:cxnSp>
      <p:sp>
        <p:nvSpPr>
          <p:cNvPr id="13" name="TextBox 12"/>
          <p:cNvSpPr txBox="1"/>
          <p:nvPr/>
        </p:nvSpPr>
        <p:spPr>
          <a:xfrm>
            <a:off x="8616323" y="7420610"/>
            <a:ext cx="115794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0000"/>
                </a:solidFill>
                <a:effectLst/>
                <a:uFillTx/>
                <a:latin typeface="+mn-lt"/>
                <a:ea typeface="+mn-ea"/>
                <a:cs typeface="+mn-cs"/>
                <a:sym typeface="Hoefler Text"/>
              </a:rPr>
              <a:t>Time</a:t>
            </a:r>
          </a:p>
        </p:txBody>
      </p:sp>
      <p:sp>
        <p:nvSpPr>
          <p:cNvPr id="9" name="Rectangle 8">
            <a:extLst>
              <a:ext uri="{FF2B5EF4-FFF2-40B4-BE49-F238E27FC236}">
                <a16:creationId xmlns:a16="http://schemas.microsoft.com/office/drawing/2014/main" id="{4AB01570-9FD0-2E4C-A601-C275467CDC61}"/>
              </a:ext>
            </a:extLst>
          </p:cNvPr>
          <p:cNvSpPr/>
          <p:nvPr/>
        </p:nvSpPr>
        <p:spPr>
          <a:xfrm>
            <a:off x="7162800" y="1676400"/>
            <a:ext cx="5664200" cy="3477875"/>
          </a:xfrm>
          <a:prstGeom prst="rect">
            <a:avLst/>
          </a:prstGeom>
        </p:spPr>
        <p:txBody>
          <a:bodyPr wrap="square">
            <a:spAutoFit/>
          </a:bodyPr>
          <a:lstStyle/>
          <a:p>
            <a:r>
              <a:rPr lang="en-US" sz="4400" dirty="0"/>
              <a:t>:</a:t>
            </a:r>
          </a:p>
          <a:p>
            <a:r>
              <a:rPr lang="en-US" sz="4400" b="1" dirty="0"/>
              <a:t>“ROMES”-RACIST</a:t>
            </a:r>
          </a:p>
          <a:p>
            <a:r>
              <a:rPr lang="en-US" sz="4400" dirty="0"/>
              <a:t>Racial Purity, </a:t>
            </a:r>
          </a:p>
          <a:p>
            <a:r>
              <a:rPr lang="en-US" sz="4400" dirty="0"/>
              <a:t>State Sovereignty</a:t>
            </a:r>
          </a:p>
        </p:txBody>
      </p:sp>
    </p:spTree>
    <p:extLst>
      <p:ext uri="{BB962C8B-B14F-4D97-AF65-F5344CB8AC3E}">
        <p14:creationId xmlns:p14="http://schemas.microsoft.com/office/powerpoint/2010/main" val="167006666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343703"/>
            <a:ext cx="13004800" cy="2060855"/>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TWO FINAL QUESTIONS</a:t>
            </a:r>
            <a:endParaRPr sz="7200" b="1" dirty="0">
              <a:solidFill>
                <a:srgbClr val="767367"/>
              </a:solidFill>
              <a:effectLst>
                <a:outerShdw blurRad="63500" dist="12700" dir="5400000" rotWithShape="0">
                  <a:srgbClr val="000000">
                    <a:alpha val="30000"/>
                  </a:srgbClr>
                </a:outerShdw>
              </a:effectLst>
            </a:endParaRPr>
          </a:p>
        </p:txBody>
      </p:sp>
      <p:sp>
        <p:nvSpPr>
          <p:cNvPr id="2" name="TextBox 1"/>
          <p:cNvSpPr txBox="1"/>
          <p:nvPr/>
        </p:nvSpPr>
        <p:spPr>
          <a:xfrm>
            <a:off x="232843" y="4225346"/>
            <a:ext cx="12361835" cy="23185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dirty="0"/>
              <a:t>“Is there anything more to history than the call for revolution, and the fear of revolution?” (83)</a:t>
            </a:r>
          </a:p>
          <a:p>
            <a:pPr rtl="0" latinLnBrk="1" hangingPunct="0"/>
            <a:endParaRPr lang="en-US" dirty="0"/>
          </a:p>
          <a:p>
            <a:pPr rtl="0" latinLnBrk="1" hangingPunct="0"/>
            <a:r>
              <a:rPr lang="en-US" dirty="0"/>
              <a:t>“And what if Rome once more conquered the revolution?” (84)</a:t>
            </a:r>
          </a:p>
        </p:txBody>
      </p:sp>
    </p:spTree>
    <p:extLst>
      <p:ext uri="{BB962C8B-B14F-4D97-AF65-F5344CB8AC3E}">
        <p14:creationId xmlns:p14="http://schemas.microsoft.com/office/powerpoint/2010/main" val="278558686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336135"/>
            <a:ext cx="13004800" cy="2026065"/>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Modern Historical Discourse: </a:t>
            </a:r>
            <a:br>
              <a:rPr lang="en-US" sz="7200" dirty="0">
                <a:solidFill>
                  <a:srgbClr val="767367"/>
                </a:solidFill>
                <a:effectLst>
                  <a:outerShdw blurRad="63500" dist="12700" dir="5400000" rotWithShape="0">
                    <a:srgbClr val="000000">
                      <a:alpha val="30000"/>
                    </a:srgbClr>
                  </a:outerShdw>
                </a:effectLst>
              </a:rPr>
            </a:br>
            <a:r>
              <a:rPr lang="en-US" sz="7200" dirty="0">
                <a:solidFill>
                  <a:srgbClr val="767367"/>
                </a:solidFill>
                <a:effectLst>
                  <a:outerShdw blurRad="63500" dist="12700" dir="5400000" rotWithShape="0">
                    <a:srgbClr val="000000">
                      <a:alpha val="30000"/>
                    </a:srgbClr>
                  </a:outerShdw>
                </a:effectLst>
              </a:rPr>
              <a:t>Three Stages</a:t>
            </a:r>
            <a:endParaRPr sz="7200" dirty="0">
              <a:solidFill>
                <a:srgbClr val="767367"/>
              </a:solidFill>
              <a:effectLst>
                <a:outerShdw blurRad="63500" dist="12700" dir="5400000" rotWithShape="0">
                  <a:srgbClr val="000000">
                    <a:alpha val="30000"/>
                  </a:srgbClr>
                </a:outerShdw>
              </a:effectLst>
            </a:endParaRPr>
          </a:p>
        </p:txBody>
      </p:sp>
      <p:sp>
        <p:nvSpPr>
          <p:cNvPr id="6" name="Rectangle 5"/>
          <p:cNvSpPr/>
          <p:nvPr/>
        </p:nvSpPr>
        <p:spPr>
          <a:xfrm>
            <a:off x="279400" y="7670800"/>
            <a:ext cx="5257800" cy="1446550"/>
          </a:xfrm>
          <a:prstGeom prst="rect">
            <a:avLst/>
          </a:prstGeom>
        </p:spPr>
        <p:txBody>
          <a:bodyPr wrap="square">
            <a:spAutoFit/>
          </a:bodyPr>
          <a:lstStyle/>
          <a:p>
            <a:r>
              <a:rPr lang="en-US" sz="4400" b="1" dirty="0"/>
              <a:t>ROMAN:</a:t>
            </a:r>
          </a:p>
          <a:p>
            <a:r>
              <a:rPr lang="en-US" sz="4400" dirty="0"/>
              <a:t>“</a:t>
            </a:r>
            <a:r>
              <a:rPr lang="en-US" sz="4400" dirty="0" err="1"/>
              <a:t>Jupiterian</a:t>
            </a:r>
            <a:r>
              <a:rPr lang="en-US" sz="4400" dirty="0"/>
              <a:t>” History</a:t>
            </a:r>
          </a:p>
        </p:txBody>
      </p:sp>
      <p:sp>
        <p:nvSpPr>
          <p:cNvPr id="7" name="Rectangle 6"/>
          <p:cNvSpPr/>
          <p:nvPr/>
        </p:nvSpPr>
        <p:spPr>
          <a:xfrm>
            <a:off x="3352800" y="4974472"/>
            <a:ext cx="6070600" cy="4154983"/>
          </a:xfrm>
          <a:prstGeom prst="rect">
            <a:avLst/>
          </a:prstGeom>
        </p:spPr>
        <p:txBody>
          <a:bodyPr wrap="square">
            <a:spAutoFit/>
          </a:bodyPr>
          <a:lstStyle/>
          <a:p>
            <a:r>
              <a:rPr lang="en-US" sz="4400" b="1" dirty="0"/>
              <a:t>REVOLUTIONARY:</a:t>
            </a:r>
          </a:p>
          <a:p>
            <a:r>
              <a:rPr lang="en-US" sz="4400" dirty="0"/>
              <a:t>Race Struggle, </a:t>
            </a:r>
            <a:r>
              <a:rPr lang="en-US" sz="4400" dirty="0" err="1"/>
              <a:t>Counterhistory</a:t>
            </a:r>
            <a:r>
              <a:rPr lang="en-US" sz="4400" dirty="0"/>
              <a:t>, </a:t>
            </a:r>
          </a:p>
          <a:p>
            <a:r>
              <a:rPr lang="en-US" sz="4400" dirty="0" err="1"/>
              <a:t>Jersusalem</a:t>
            </a:r>
            <a:endParaRPr lang="en-US" sz="4400" dirty="0"/>
          </a:p>
          <a:p>
            <a:endParaRPr lang="en-US" sz="4400" dirty="0"/>
          </a:p>
          <a:p>
            <a:endParaRPr lang="en-US" sz="4400" dirty="0"/>
          </a:p>
        </p:txBody>
      </p:sp>
      <p:sp>
        <p:nvSpPr>
          <p:cNvPr id="8" name="Rectangle 7"/>
          <p:cNvSpPr/>
          <p:nvPr/>
        </p:nvSpPr>
        <p:spPr>
          <a:xfrm>
            <a:off x="7162800" y="1676400"/>
            <a:ext cx="5664200" cy="3477875"/>
          </a:xfrm>
          <a:prstGeom prst="rect">
            <a:avLst/>
          </a:prstGeom>
        </p:spPr>
        <p:txBody>
          <a:bodyPr wrap="square">
            <a:spAutoFit/>
          </a:bodyPr>
          <a:lstStyle/>
          <a:p>
            <a:r>
              <a:rPr lang="en-US" sz="4400" dirty="0"/>
              <a:t>:</a:t>
            </a:r>
          </a:p>
          <a:p>
            <a:r>
              <a:rPr lang="en-US" sz="4400" b="1" dirty="0"/>
              <a:t>“ROMES”-RACIST</a:t>
            </a:r>
          </a:p>
          <a:p>
            <a:r>
              <a:rPr lang="en-US" sz="4400" dirty="0"/>
              <a:t>Racial Purity, </a:t>
            </a:r>
          </a:p>
          <a:p>
            <a:r>
              <a:rPr lang="en-US" sz="4400" dirty="0"/>
              <a:t>State Sovereignty</a:t>
            </a:r>
          </a:p>
        </p:txBody>
      </p:sp>
      <p:cxnSp>
        <p:nvCxnSpPr>
          <p:cNvPr id="4" name="Straight Arrow Connector 3"/>
          <p:cNvCxnSpPr/>
          <p:nvPr/>
        </p:nvCxnSpPr>
        <p:spPr>
          <a:xfrm flipV="1">
            <a:off x="5765800" y="5359400"/>
            <a:ext cx="5994400" cy="4038600"/>
          </a:xfrm>
          <a:prstGeom prst="straightConnector1">
            <a:avLst/>
          </a:prstGeom>
          <a:noFill/>
          <a:ln w="38100" cap="flat">
            <a:solidFill>
              <a:srgbClr val="3C5F5E"/>
            </a:solidFill>
            <a:prstDash val="solid"/>
            <a:miter lim="400000"/>
            <a:tailEnd type="arrow"/>
          </a:ln>
          <a:effectLst/>
        </p:spPr>
        <p:style>
          <a:lnRef idx="0">
            <a:scrgbClr r="0" g="0" b="0"/>
          </a:lnRef>
          <a:fillRef idx="0">
            <a:scrgbClr r="0" g="0" b="0"/>
          </a:fillRef>
          <a:effectRef idx="0">
            <a:scrgbClr r="0" g="0" b="0"/>
          </a:effectRef>
          <a:fontRef idx="none"/>
        </p:style>
      </p:cxnSp>
      <p:sp>
        <p:nvSpPr>
          <p:cNvPr id="13" name="TextBox 12"/>
          <p:cNvSpPr txBox="1"/>
          <p:nvPr/>
        </p:nvSpPr>
        <p:spPr>
          <a:xfrm>
            <a:off x="8616323" y="7420610"/>
            <a:ext cx="115794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0000"/>
                </a:solidFill>
                <a:effectLst/>
                <a:uFillTx/>
                <a:latin typeface="+mn-lt"/>
                <a:ea typeface="+mn-ea"/>
                <a:cs typeface="+mn-cs"/>
                <a:sym typeface="Hoefler Text"/>
              </a:rPr>
              <a:t>Time</a:t>
            </a:r>
          </a:p>
        </p:txBody>
      </p:sp>
    </p:spTree>
    <p:extLst>
      <p:ext uri="{BB962C8B-B14F-4D97-AF65-F5344CB8AC3E}">
        <p14:creationId xmlns:p14="http://schemas.microsoft.com/office/powerpoint/2010/main" val="389210779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336135"/>
            <a:ext cx="13004800" cy="2026065"/>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Modern Historical Discourse: </a:t>
            </a:r>
            <a:br>
              <a:rPr lang="en-US" sz="7200" dirty="0">
                <a:solidFill>
                  <a:srgbClr val="767367"/>
                </a:solidFill>
                <a:effectLst>
                  <a:outerShdw blurRad="63500" dist="12700" dir="5400000" rotWithShape="0">
                    <a:srgbClr val="000000">
                      <a:alpha val="30000"/>
                    </a:srgbClr>
                  </a:outerShdw>
                </a:effectLst>
              </a:rPr>
            </a:br>
            <a:r>
              <a:rPr lang="en-US" sz="7200" dirty="0">
                <a:solidFill>
                  <a:srgbClr val="767367"/>
                </a:solidFill>
                <a:effectLst>
                  <a:outerShdw blurRad="63500" dist="12700" dir="5400000" rotWithShape="0">
                    <a:srgbClr val="000000">
                      <a:alpha val="30000"/>
                    </a:srgbClr>
                  </a:outerShdw>
                </a:effectLst>
              </a:rPr>
              <a:t>Three Stages</a:t>
            </a:r>
            <a:endParaRPr sz="7200" dirty="0">
              <a:solidFill>
                <a:srgbClr val="767367"/>
              </a:solidFill>
              <a:effectLst>
                <a:outerShdw blurRad="63500" dist="12700" dir="5400000" rotWithShape="0">
                  <a:srgbClr val="000000">
                    <a:alpha val="30000"/>
                  </a:srgbClr>
                </a:outerShdw>
              </a:effectLst>
            </a:endParaRPr>
          </a:p>
        </p:txBody>
      </p:sp>
      <p:sp>
        <p:nvSpPr>
          <p:cNvPr id="6" name="Rectangle 5"/>
          <p:cNvSpPr/>
          <p:nvPr/>
        </p:nvSpPr>
        <p:spPr>
          <a:xfrm>
            <a:off x="279400" y="7670800"/>
            <a:ext cx="5257800" cy="1446550"/>
          </a:xfrm>
          <a:prstGeom prst="rect">
            <a:avLst/>
          </a:prstGeom>
        </p:spPr>
        <p:txBody>
          <a:bodyPr wrap="square">
            <a:spAutoFit/>
          </a:bodyPr>
          <a:lstStyle/>
          <a:p>
            <a:r>
              <a:rPr lang="en-US" sz="4400" b="1" dirty="0">
                <a:solidFill>
                  <a:srgbClr val="0000FF"/>
                </a:solidFill>
              </a:rPr>
              <a:t>ROMAN:</a:t>
            </a:r>
          </a:p>
          <a:p>
            <a:r>
              <a:rPr lang="en-US" sz="4400" dirty="0">
                <a:solidFill>
                  <a:srgbClr val="0000FF"/>
                </a:solidFill>
              </a:rPr>
              <a:t>“</a:t>
            </a:r>
            <a:r>
              <a:rPr lang="en-US" sz="4400" dirty="0" err="1">
                <a:solidFill>
                  <a:srgbClr val="0000FF"/>
                </a:solidFill>
              </a:rPr>
              <a:t>Jupiterian</a:t>
            </a:r>
            <a:r>
              <a:rPr lang="en-US" sz="4400" dirty="0">
                <a:solidFill>
                  <a:srgbClr val="0000FF"/>
                </a:solidFill>
              </a:rPr>
              <a:t>” History</a:t>
            </a:r>
          </a:p>
        </p:txBody>
      </p:sp>
      <p:sp>
        <p:nvSpPr>
          <p:cNvPr id="7" name="Rectangle 6"/>
          <p:cNvSpPr/>
          <p:nvPr/>
        </p:nvSpPr>
        <p:spPr>
          <a:xfrm>
            <a:off x="3352800" y="4974472"/>
            <a:ext cx="6070600" cy="4154983"/>
          </a:xfrm>
          <a:prstGeom prst="rect">
            <a:avLst/>
          </a:prstGeom>
        </p:spPr>
        <p:txBody>
          <a:bodyPr wrap="square">
            <a:spAutoFit/>
          </a:bodyPr>
          <a:lstStyle/>
          <a:p>
            <a:r>
              <a:rPr lang="en-US" sz="4400" b="1" dirty="0"/>
              <a:t>REVOLUTIONARY:</a:t>
            </a:r>
          </a:p>
          <a:p>
            <a:r>
              <a:rPr lang="en-US" sz="4400" dirty="0"/>
              <a:t>Race Struggle, </a:t>
            </a:r>
            <a:r>
              <a:rPr lang="en-US" sz="4400" dirty="0" err="1"/>
              <a:t>Counterhistory</a:t>
            </a:r>
            <a:r>
              <a:rPr lang="en-US" sz="4400" dirty="0"/>
              <a:t>, </a:t>
            </a:r>
          </a:p>
          <a:p>
            <a:r>
              <a:rPr lang="en-US" sz="4400" dirty="0" err="1"/>
              <a:t>Jersusalem</a:t>
            </a:r>
            <a:endParaRPr lang="en-US" sz="4400" dirty="0"/>
          </a:p>
          <a:p>
            <a:endParaRPr lang="en-US" sz="4400" dirty="0"/>
          </a:p>
          <a:p>
            <a:endParaRPr lang="en-US" sz="4400" dirty="0"/>
          </a:p>
        </p:txBody>
      </p:sp>
      <p:cxnSp>
        <p:nvCxnSpPr>
          <p:cNvPr id="4" name="Straight Arrow Connector 3"/>
          <p:cNvCxnSpPr/>
          <p:nvPr/>
        </p:nvCxnSpPr>
        <p:spPr>
          <a:xfrm flipV="1">
            <a:off x="5765800" y="5359400"/>
            <a:ext cx="5994400" cy="4038600"/>
          </a:xfrm>
          <a:prstGeom prst="straightConnector1">
            <a:avLst/>
          </a:prstGeom>
          <a:noFill/>
          <a:ln w="38100" cap="flat">
            <a:solidFill>
              <a:srgbClr val="3C5F5E"/>
            </a:solidFill>
            <a:prstDash val="solid"/>
            <a:miter lim="400000"/>
            <a:tailEnd type="arrow"/>
          </a:ln>
          <a:effectLst/>
        </p:spPr>
        <p:style>
          <a:lnRef idx="0">
            <a:scrgbClr r="0" g="0" b="0"/>
          </a:lnRef>
          <a:fillRef idx="0">
            <a:scrgbClr r="0" g="0" b="0"/>
          </a:fillRef>
          <a:effectRef idx="0">
            <a:scrgbClr r="0" g="0" b="0"/>
          </a:effectRef>
          <a:fontRef idx="none"/>
        </p:style>
      </p:cxnSp>
      <p:sp>
        <p:nvSpPr>
          <p:cNvPr id="13" name="TextBox 12"/>
          <p:cNvSpPr txBox="1"/>
          <p:nvPr/>
        </p:nvSpPr>
        <p:spPr>
          <a:xfrm>
            <a:off x="8616323" y="7420610"/>
            <a:ext cx="115794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0000"/>
                </a:solidFill>
                <a:effectLst/>
                <a:uFillTx/>
                <a:latin typeface="+mn-lt"/>
                <a:ea typeface="+mn-ea"/>
                <a:cs typeface="+mn-cs"/>
                <a:sym typeface="Hoefler Text"/>
              </a:rPr>
              <a:t>Time</a:t>
            </a:r>
          </a:p>
        </p:txBody>
      </p:sp>
      <p:sp>
        <p:nvSpPr>
          <p:cNvPr id="9" name="Rectangle 8">
            <a:extLst>
              <a:ext uri="{FF2B5EF4-FFF2-40B4-BE49-F238E27FC236}">
                <a16:creationId xmlns:a16="http://schemas.microsoft.com/office/drawing/2014/main" id="{C3B4C7B5-1185-3145-AC16-DCE5BB31AB27}"/>
              </a:ext>
            </a:extLst>
          </p:cNvPr>
          <p:cNvSpPr/>
          <p:nvPr/>
        </p:nvSpPr>
        <p:spPr>
          <a:xfrm>
            <a:off x="7162800" y="1676400"/>
            <a:ext cx="5664200" cy="3477875"/>
          </a:xfrm>
          <a:prstGeom prst="rect">
            <a:avLst/>
          </a:prstGeom>
        </p:spPr>
        <p:txBody>
          <a:bodyPr wrap="square">
            <a:spAutoFit/>
          </a:bodyPr>
          <a:lstStyle/>
          <a:p>
            <a:r>
              <a:rPr lang="en-US" sz="4400" dirty="0"/>
              <a:t>:</a:t>
            </a:r>
          </a:p>
          <a:p>
            <a:r>
              <a:rPr lang="en-US" sz="4400" b="1" dirty="0"/>
              <a:t>“ROMES”-RACIST</a:t>
            </a:r>
          </a:p>
          <a:p>
            <a:r>
              <a:rPr lang="en-US" sz="4400" dirty="0"/>
              <a:t>Racial Purity, </a:t>
            </a:r>
          </a:p>
          <a:p>
            <a:r>
              <a:rPr lang="en-US" sz="4400" dirty="0"/>
              <a:t>State Sovereignty</a:t>
            </a:r>
          </a:p>
        </p:txBody>
      </p:sp>
    </p:spTree>
    <p:extLst>
      <p:ext uri="{BB962C8B-B14F-4D97-AF65-F5344CB8AC3E}">
        <p14:creationId xmlns:p14="http://schemas.microsoft.com/office/powerpoint/2010/main" val="115446826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110845"/>
            <a:ext cx="13004800" cy="2692400"/>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ROMAN HISTORY</a:t>
            </a:r>
            <a:endParaRPr sz="7200" b="1" dirty="0">
              <a:solidFill>
                <a:srgbClr val="767367"/>
              </a:solidFill>
              <a:effectLst>
                <a:outerShdw blurRad="63500" dist="12700" dir="5400000" rotWithShape="0">
                  <a:srgbClr val="000000">
                    <a:alpha val="30000"/>
                  </a:srgbClr>
                </a:outerShdw>
              </a:effectLst>
            </a:endParaRPr>
          </a:p>
        </p:txBody>
      </p:sp>
      <p:sp>
        <p:nvSpPr>
          <p:cNvPr id="63" name="Shape 63"/>
          <p:cNvSpPr/>
          <p:nvPr/>
        </p:nvSpPr>
        <p:spPr>
          <a:xfrm>
            <a:off x="1041375" y="2906962"/>
            <a:ext cx="4622825" cy="502701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r>
              <a:rPr lang="en-US" sz="4000" dirty="0"/>
              <a:t>“Is there nothing more to history than the praise of Rome?” Petrarch (74, 83)</a:t>
            </a:r>
          </a:p>
          <a:p>
            <a:pPr lvl="0"/>
            <a:endParaRPr lang="en-US" sz="4000" dirty="0"/>
          </a:p>
          <a:p>
            <a:pPr lvl="0"/>
            <a:endParaRPr lang="en-US" sz="4000" dirty="0"/>
          </a:p>
          <a:p>
            <a:pPr lvl="0"/>
            <a:r>
              <a:rPr lang="en-US" sz="4000" b="1" dirty="0"/>
              <a:t>Rome Invented Modern Europe</a:t>
            </a:r>
          </a:p>
        </p:txBody>
      </p:sp>
      <p:pic>
        <p:nvPicPr>
          <p:cNvPr id="2" name="Picture 1"/>
          <p:cNvPicPr>
            <a:picLocks noChangeAspect="1"/>
          </p:cNvPicPr>
          <p:nvPr/>
        </p:nvPicPr>
        <p:blipFill>
          <a:blip r:embed="rId2">
            <a:alphaModFix/>
          </a:blip>
          <a:stretch>
            <a:fillRect/>
          </a:stretch>
        </p:blipFill>
        <p:spPr>
          <a:xfrm>
            <a:off x="7557568" y="2463799"/>
            <a:ext cx="5040831" cy="6890677"/>
          </a:xfrm>
          <a:prstGeom prst="rect">
            <a:avLst/>
          </a:prstGeom>
        </p:spPr>
      </p:pic>
    </p:spTree>
    <p:extLst>
      <p:ext uri="{BB962C8B-B14F-4D97-AF65-F5344CB8AC3E}">
        <p14:creationId xmlns:p14="http://schemas.microsoft.com/office/powerpoint/2010/main" val="5414180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110845"/>
            <a:ext cx="13004800" cy="2060855"/>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ROMAN EMPIRE: </a:t>
            </a:r>
            <a:br>
              <a:rPr lang="en-US" sz="7200" dirty="0">
                <a:solidFill>
                  <a:srgbClr val="767367"/>
                </a:solidFill>
                <a:effectLst>
                  <a:outerShdw blurRad="63500" dist="12700" dir="5400000" rotWithShape="0">
                    <a:srgbClr val="000000">
                      <a:alpha val="30000"/>
                    </a:srgbClr>
                  </a:outerShdw>
                </a:effectLst>
              </a:rPr>
            </a:br>
            <a:r>
              <a:rPr lang="en-US" sz="7200" dirty="0">
                <a:solidFill>
                  <a:srgbClr val="767367"/>
                </a:solidFill>
                <a:effectLst>
                  <a:outerShdw blurRad="63500" dist="12700" dir="5400000" rotWithShape="0">
                    <a:srgbClr val="000000">
                      <a:alpha val="30000"/>
                    </a:srgbClr>
                  </a:outerShdw>
                </a:effectLst>
              </a:rPr>
              <a:t>MAXIMUM EXENT</a:t>
            </a:r>
            <a:endParaRPr sz="7200" b="1" dirty="0">
              <a:solidFill>
                <a:srgbClr val="767367"/>
              </a:solidFill>
              <a:effectLst>
                <a:outerShdw blurRad="63500" dist="12700" dir="5400000" rotWithShape="0">
                  <a:srgbClr val="000000">
                    <a:alpha val="30000"/>
                  </a:srgbClr>
                </a:outerShdw>
              </a:effectLs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7400" y="2171700"/>
            <a:ext cx="11607800" cy="7366291"/>
          </a:xfrm>
          <a:prstGeom prst="rect">
            <a:avLst/>
          </a:prstGeom>
        </p:spPr>
      </p:pic>
    </p:spTree>
    <p:extLst>
      <p:ext uri="{BB962C8B-B14F-4D97-AF65-F5344CB8AC3E}">
        <p14:creationId xmlns:p14="http://schemas.microsoft.com/office/powerpoint/2010/main" val="355875745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110845"/>
            <a:ext cx="13004800" cy="2060855"/>
          </a:xfrm>
          <a:prstGeom prst="rect">
            <a:avLst/>
          </a:prstGeom>
        </p:spPr>
        <p:txBody>
          <a:bodyPr/>
          <a:lstStyle/>
          <a:p>
            <a:pPr lvl="0">
              <a:defRPr sz="1800">
                <a:solidFill>
                  <a:srgbClr val="000000"/>
                </a:solidFill>
                <a:effectLst/>
              </a:defRPr>
            </a:pPr>
            <a:r>
              <a:rPr lang="en-US" sz="7200" dirty="0">
                <a:solidFill>
                  <a:srgbClr val="767367"/>
                </a:solidFill>
                <a:effectLst>
                  <a:outerShdw blurRad="63500" dist="12700" dir="5400000" rotWithShape="0">
                    <a:srgbClr val="000000">
                      <a:alpha val="30000"/>
                    </a:srgbClr>
                  </a:outerShdw>
                </a:effectLst>
              </a:rPr>
              <a:t>EXERCISE</a:t>
            </a:r>
            <a:endParaRPr sz="7200" b="1" dirty="0">
              <a:solidFill>
                <a:srgbClr val="767367"/>
              </a:solidFill>
              <a:effectLst>
                <a:outerShdw blurRad="63500" dist="12700" dir="5400000" rotWithShape="0">
                  <a:srgbClr val="000000">
                    <a:alpha val="30000"/>
                  </a:srgbClr>
                </a:outerShdw>
              </a:effectLst>
            </a:endParaRPr>
          </a:p>
        </p:txBody>
      </p:sp>
      <p:sp>
        <p:nvSpPr>
          <p:cNvPr id="2" name="TextBox 1"/>
          <p:cNvSpPr txBox="1"/>
          <p:nvPr/>
        </p:nvSpPr>
        <p:spPr>
          <a:xfrm>
            <a:off x="512107" y="3285212"/>
            <a:ext cx="12086293"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6C6963"/>
                </a:solidFill>
                <a:effectLst/>
                <a:uFillTx/>
                <a:latin typeface="+mn-lt"/>
                <a:ea typeface="+mn-ea"/>
                <a:cs typeface="+mn-cs"/>
                <a:sym typeface="Hoefler Text"/>
              </a:rPr>
              <a:t>In which ways do you think Rome Invented Modern Europe? </a:t>
            </a:r>
          </a:p>
          <a:p>
            <a:pPr marL="0" marR="0" indent="0" algn="ctr" defTabSz="584200" rtl="0" fontAlgn="auto" latinLnBrk="1" hangingPunct="0">
              <a:lnSpc>
                <a:spcPct val="100000"/>
              </a:lnSpc>
              <a:spcBef>
                <a:spcPts val="0"/>
              </a:spcBef>
              <a:spcAft>
                <a:spcPts val="0"/>
              </a:spcAft>
              <a:buClrTx/>
              <a:buSzTx/>
              <a:buFontTx/>
              <a:buNone/>
              <a:tabLst/>
            </a:pPr>
            <a:endParaRPr lang="en-US" dirty="0"/>
          </a:p>
          <a:p>
            <a:pPr marL="0" marR="0" indent="0" algn="ctr" defTabSz="584200" rtl="0" fontAlgn="auto" latinLnBrk="1" hangingPunct="0">
              <a:lnSpc>
                <a:spcPct val="100000"/>
              </a:lnSpc>
              <a:spcBef>
                <a:spcPts val="0"/>
              </a:spcBef>
              <a:spcAft>
                <a:spcPts val="0"/>
              </a:spcAft>
              <a:buClrTx/>
              <a:buSzTx/>
              <a:buFontTx/>
              <a:buNone/>
              <a:tabLst/>
            </a:pPr>
            <a:r>
              <a:rPr lang="en-US" dirty="0"/>
              <a:t>How is this expressed in Modern USA?</a:t>
            </a:r>
            <a:endParaRPr kumimoji="0" lang="en-US" sz="3600" b="0" i="0" u="none" strike="noStrike" cap="none" spc="0" normalizeH="0" baseline="0" dirty="0">
              <a:ln>
                <a:noFill/>
              </a:ln>
              <a:solidFill>
                <a:srgbClr val="6C6963"/>
              </a:solidFill>
              <a:effectLst/>
              <a:uFillTx/>
              <a:latin typeface="+mn-lt"/>
              <a:ea typeface="+mn-ea"/>
              <a:cs typeface="+mn-cs"/>
              <a:sym typeface="Hoefler Text"/>
            </a:endParaRPr>
          </a:p>
        </p:txBody>
      </p:sp>
    </p:spTree>
    <p:extLst>
      <p:ext uri="{BB962C8B-B14F-4D97-AF65-F5344CB8AC3E}">
        <p14:creationId xmlns:p14="http://schemas.microsoft.com/office/powerpoint/2010/main" val="7837167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60"/>
          <p:cNvSpPr>
            <a:spLocks noGrp="1"/>
          </p:cNvSpPr>
          <p:nvPr>
            <p:ph type="title"/>
          </p:nvPr>
        </p:nvSpPr>
        <p:spPr>
          <a:xfrm>
            <a:off x="0" y="-304800"/>
            <a:ext cx="12954000" cy="2438400"/>
          </a:xfrm>
          <a:prstGeom prst="rect">
            <a:avLst/>
          </a:prstGeom>
        </p:spPr>
        <p:txBody>
          <a:bodyPr/>
          <a:lstStyle/>
          <a:p>
            <a:pPr lvl="0">
              <a:defRPr sz="1800">
                <a:solidFill>
                  <a:srgbClr val="000000"/>
                </a:solidFill>
                <a:effectLst/>
              </a:defRPr>
            </a:pPr>
            <a:r>
              <a:rPr lang="en-US" sz="6000" dirty="0">
                <a:solidFill>
                  <a:srgbClr val="767367"/>
                </a:solidFill>
                <a:effectLst>
                  <a:outerShdw blurRad="63500" dist="12700" dir="5400000" rotWithShape="0">
                    <a:srgbClr val="000000">
                      <a:alpha val="30000"/>
                    </a:srgbClr>
                  </a:outerShdw>
                </a:effectLst>
              </a:rPr>
              <a:t>PEUTINGER MAP (12</a:t>
            </a:r>
            <a:r>
              <a:rPr lang="en-US" sz="6000" baseline="30000" dirty="0">
                <a:solidFill>
                  <a:srgbClr val="767367"/>
                </a:solidFill>
                <a:effectLst>
                  <a:outerShdw blurRad="63500" dist="12700" dir="5400000" rotWithShape="0">
                    <a:srgbClr val="000000">
                      <a:alpha val="30000"/>
                    </a:srgbClr>
                  </a:outerShdw>
                </a:effectLst>
              </a:rPr>
              <a:t>th</a:t>
            </a:r>
            <a:r>
              <a:rPr lang="en-US" sz="6000" dirty="0"/>
              <a:t>/</a:t>
            </a:r>
            <a:r>
              <a:rPr lang="en-US" sz="6000" dirty="0">
                <a:solidFill>
                  <a:srgbClr val="767367"/>
                </a:solidFill>
                <a:effectLst>
                  <a:outerShdw blurRad="63500" dist="12700" dir="5400000" rotWithShape="0">
                    <a:srgbClr val="000000">
                      <a:alpha val="30000"/>
                    </a:srgbClr>
                  </a:outerShdw>
                </a:effectLst>
              </a:rPr>
              <a:t>13</a:t>
            </a:r>
            <a:r>
              <a:rPr lang="en-US" sz="6000" baseline="30000" dirty="0">
                <a:solidFill>
                  <a:srgbClr val="767367"/>
                </a:solidFill>
                <a:effectLst>
                  <a:outerShdw blurRad="63500" dist="12700" dir="5400000" rotWithShape="0">
                    <a:srgbClr val="000000">
                      <a:alpha val="30000"/>
                    </a:srgbClr>
                  </a:outerShdw>
                </a:effectLst>
              </a:rPr>
              <a:t>th</a:t>
            </a:r>
            <a:r>
              <a:rPr lang="en-US" sz="6000" dirty="0">
                <a:solidFill>
                  <a:srgbClr val="767367"/>
                </a:solidFill>
                <a:effectLst>
                  <a:outerShdw blurRad="63500" dist="12700" dir="5400000" rotWithShape="0">
                    <a:srgbClr val="000000">
                      <a:alpha val="30000"/>
                    </a:srgbClr>
                  </a:outerShdw>
                </a:effectLst>
              </a:rPr>
              <a:t> centuries)</a:t>
            </a:r>
            <a:endParaRPr sz="6000" b="1" dirty="0">
              <a:solidFill>
                <a:srgbClr val="767367"/>
              </a:solidFill>
              <a:effectLst>
                <a:outerShdw blurRad="63500" dist="12700" dir="5400000" rotWithShape="0">
                  <a:srgbClr val="000000">
                    <a:alpha val="30000"/>
                  </a:srgbClr>
                </a:outerShdw>
              </a:effectLst>
            </a:endParaRPr>
          </a:p>
        </p:txBody>
      </p:sp>
      <p:pic>
        <p:nvPicPr>
          <p:cNvPr id="7" name="Picture 6"/>
          <p:cNvPicPr>
            <a:picLocks noChangeAspect="1"/>
          </p:cNvPicPr>
          <p:nvPr/>
        </p:nvPicPr>
        <p:blipFill>
          <a:blip r:embed="rId2"/>
          <a:stretch>
            <a:fillRect/>
          </a:stretch>
        </p:blipFill>
        <p:spPr>
          <a:xfrm>
            <a:off x="0" y="3454400"/>
            <a:ext cx="13004800" cy="2387600"/>
          </a:xfrm>
          <a:prstGeom prst="rect">
            <a:avLst/>
          </a:prstGeom>
        </p:spPr>
      </p:pic>
    </p:spTree>
    <p:extLst>
      <p:ext uri="{BB962C8B-B14F-4D97-AF65-F5344CB8AC3E}">
        <p14:creationId xmlns:p14="http://schemas.microsoft.com/office/powerpoint/2010/main" val="192479264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0" y="-195398"/>
            <a:ext cx="13004800" cy="2266941"/>
          </a:xfrm>
          <a:prstGeom prst="rect">
            <a:avLst/>
          </a:prstGeom>
        </p:spPr>
        <p:txBody>
          <a:bodyPr/>
          <a:lstStyle/>
          <a:p>
            <a:pPr lvl="0">
              <a:defRPr sz="1800">
                <a:solidFill>
                  <a:srgbClr val="000000"/>
                </a:solidFill>
                <a:effectLst/>
              </a:defRPr>
            </a:pPr>
            <a:r>
              <a:rPr lang="en-US" sz="6000" dirty="0">
                <a:solidFill>
                  <a:srgbClr val="767367"/>
                </a:solidFill>
                <a:effectLst>
                  <a:outerShdw blurRad="63500" dist="12700" dir="5400000" rotWithShape="0">
                    <a:srgbClr val="000000">
                      <a:alpha val="30000"/>
                    </a:srgbClr>
                  </a:outerShdw>
                </a:effectLst>
              </a:rPr>
              <a:t>PEUTINGER MAP (12</a:t>
            </a:r>
            <a:r>
              <a:rPr lang="en-US" sz="6000" baseline="30000" dirty="0">
                <a:solidFill>
                  <a:srgbClr val="767367"/>
                </a:solidFill>
                <a:effectLst>
                  <a:outerShdw blurRad="63500" dist="12700" dir="5400000" rotWithShape="0">
                    <a:srgbClr val="000000">
                      <a:alpha val="30000"/>
                    </a:srgbClr>
                  </a:outerShdw>
                </a:effectLst>
              </a:rPr>
              <a:t>th</a:t>
            </a:r>
            <a:r>
              <a:rPr lang="en-US" sz="6000" dirty="0"/>
              <a:t>/</a:t>
            </a:r>
            <a:r>
              <a:rPr lang="en-US" sz="6000" dirty="0">
                <a:solidFill>
                  <a:srgbClr val="767367"/>
                </a:solidFill>
                <a:effectLst>
                  <a:outerShdw blurRad="63500" dist="12700" dir="5400000" rotWithShape="0">
                    <a:srgbClr val="000000">
                      <a:alpha val="30000"/>
                    </a:srgbClr>
                  </a:outerShdw>
                </a:effectLst>
              </a:rPr>
              <a:t>13</a:t>
            </a:r>
            <a:r>
              <a:rPr lang="en-US" sz="6000" baseline="30000" dirty="0">
                <a:solidFill>
                  <a:srgbClr val="767367"/>
                </a:solidFill>
                <a:effectLst>
                  <a:outerShdw blurRad="63500" dist="12700" dir="5400000" rotWithShape="0">
                    <a:srgbClr val="000000">
                      <a:alpha val="30000"/>
                    </a:srgbClr>
                  </a:outerShdw>
                </a:effectLst>
              </a:rPr>
              <a:t>th</a:t>
            </a:r>
            <a:r>
              <a:rPr lang="en-US" sz="6000" dirty="0">
                <a:solidFill>
                  <a:srgbClr val="767367"/>
                </a:solidFill>
                <a:effectLst>
                  <a:outerShdw blurRad="63500" dist="12700" dir="5400000" rotWithShape="0">
                    <a:srgbClr val="000000">
                      <a:alpha val="30000"/>
                    </a:srgbClr>
                  </a:outerShdw>
                </a:effectLst>
              </a:rPr>
              <a:t> centuries)</a:t>
            </a:r>
            <a:endParaRPr sz="6000" b="1" dirty="0">
              <a:solidFill>
                <a:srgbClr val="767367"/>
              </a:solidFill>
              <a:effectLst>
                <a:outerShdw blurRad="63500" dist="12700" dir="5400000" rotWithShape="0">
                  <a:srgbClr val="000000">
                    <a:alpha val="30000"/>
                  </a:srgbClr>
                </a:outerShdw>
              </a:effectLst>
            </a:endParaRPr>
          </a:p>
        </p:txBody>
      </p:sp>
      <p:pic>
        <p:nvPicPr>
          <p:cNvPr id="4" name="Picture 3"/>
          <p:cNvPicPr>
            <a:picLocks noChangeAspect="1"/>
          </p:cNvPicPr>
          <p:nvPr/>
        </p:nvPicPr>
        <p:blipFill>
          <a:blip r:embed="rId2"/>
          <a:stretch>
            <a:fillRect/>
          </a:stretch>
        </p:blipFill>
        <p:spPr>
          <a:xfrm>
            <a:off x="3835400" y="1473200"/>
            <a:ext cx="5558824" cy="8065743"/>
          </a:xfrm>
          <a:prstGeom prst="rect">
            <a:avLst/>
          </a:prstGeom>
        </p:spPr>
      </p:pic>
    </p:spTree>
    <p:extLst>
      <p:ext uri="{BB962C8B-B14F-4D97-AF65-F5344CB8AC3E}">
        <p14:creationId xmlns:p14="http://schemas.microsoft.com/office/powerpoint/2010/main" val="3420750894"/>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armony">
  <a:themeElements>
    <a:clrScheme name="Harmony">
      <a:dk1>
        <a:srgbClr val="6C6963"/>
      </a:dk1>
      <a:lt1>
        <a:srgbClr val="092C6C"/>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Hoefler Text"/>
        <a:ea typeface="Hoefler Text"/>
        <a:cs typeface="Hoefler Text"/>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C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C6963"/>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Hoefler Text"/>
        <a:ea typeface="Hoefler Text"/>
        <a:cs typeface="Hoefler Text"/>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C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C6963"/>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536</TotalTime>
  <Words>957</Words>
  <Application>Microsoft Macintosh PowerPoint</Application>
  <PresentationFormat>Custom</PresentationFormat>
  <Paragraphs>136</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Baskerville</vt:lpstr>
      <vt:lpstr>Hoefler Text</vt:lpstr>
      <vt:lpstr>Lucida Grande</vt:lpstr>
      <vt:lpstr>Harmony</vt:lpstr>
      <vt:lpstr>Post-WWII Paradigms on Race: Michel Foucault</vt:lpstr>
      <vt:lpstr>Michel Foucault   (and Jean-Paul Sartre)</vt:lpstr>
      <vt:lpstr>Modern Historical Discourse:  Three Stages</vt:lpstr>
      <vt:lpstr>Modern Historical Discourse:  Three Stages</vt:lpstr>
      <vt:lpstr>ROMAN HISTORY</vt:lpstr>
      <vt:lpstr>ROMAN EMPIRE:  MAXIMUM EXENT</vt:lpstr>
      <vt:lpstr>EXERCISE</vt:lpstr>
      <vt:lpstr>PEUTINGER MAP (12th/13th centuries)</vt:lpstr>
      <vt:lpstr>PEUTINGER MAP (12th/13th centuries)</vt:lpstr>
      <vt:lpstr>OMPHALOS SYNDROME</vt:lpstr>
      <vt:lpstr>EXERCISE</vt:lpstr>
      <vt:lpstr>ROMAN HISTORY</vt:lpstr>
      <vt:lpstr>A Brief History of Foucault (video)</vt:lpstr>
      <vt:lpstr>Modern Historical Discourse:  Three Stages</vt:lpstr>
      <vt:lpstr>REVOLUTIONARY (COUNTER) HISTORY</vt:lpstr>
      <vt:lpstr>EBSTORF MAP (13th century)</vt:lpstr>
      <vt:lpstr>EBSTORF MAP (13th century)</vt:lpstr>
      <vt:lpstr>REVOLUTIONARY  HISTORY</vt:lpstr>
      <vt:lpstr>Modern Historical Discourse:  Three Stages</vt:lpstr>
      <vt:lpstr>“ROMES”-RACIST HISTORY</vt:lpstr>
      <vt:lpstr>“ROMES”-RACIST  HISTORY</vt:lpstr>
      <vt:lpstr>EXERCISE:  Assumption Archaeology</vt:lpstr>
      <vt:lpstr>Modern Historical Discourse:  Three Stages</vt:lpstr>
      <vt:lpstr>TWO FINAL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 sind alle Afrikaner: a brief history of the  biological “race” concept</dc:title>
  <cp:lastModifiedBy>Microsoft Office User</cp:lastModifiedBy>
  <cp:revision>86</cp:revision>
  <dcterms:modified xsi:type="dcterms:W3CDTF">2021-05-10T06:27:30Z</dcterms:modified>
</cp:coreProperties>
</file>